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6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7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8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9.xml" ContentType="application/vnd.openxmlformats-officedocument.presentationml.notesSlide+xml"/>
  <Override PartName="/ppt/tags/tag63.xml" ContentType="application/vnd.openxmlformats-officedocument.presentationml.tags+xml"/>
  <Override PartName="/ppt/notesSlides/notesSlide10.xml" ContentType="application/vnd.openxmlformats-officedocument.presentationml.notesSlide+xml"/>
  <Override PartName="/ppt/tags/tag64.xml" ContentType="application/vnd.openxmlformats-officedocument.presentationml.tags+xml"/>
  <Override PartName="/ppt/notesSlides/notesSlide11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2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13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4.xml" ContentType="application/vnd.openxmlformats-officedocument.presentationml.notesSlide+xml"/>
  <Override PartName="/ppt/tags/tag93.xml" ContentType="application/vnd.openxmlformats-officedocument.presentationml.tags+xml"/>
  <Override PartName="/ppt/notesSlides/notesSlide15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6.xml" ContentType="application/vnd.openxmlformats-officedocument.presentationml.notesSlide+xml"/>
  <Override PartName="/ppt/tags/tag96.xml" ContentType="application/vnd.openxmlformats-officedocument.presentationml.tags+xml"/>
  <Override PartName="/ppt/notesSlides/notesSlide17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8.xml" ContentType="application/vnd.openxmlformats-officedocument.presentationml.notesSlide+xml"/>
  <Override PartName="/ppt/tags/tag102.xml" ContentType="application/vnd.openxmlformats-officedocument.presentationml.tags+xml"/>
  <Override PartName="/ppt/notesSlides/notesSlide19.xml" ContentType="application/vnd.openxmlformats-officedocument.presentationml.notesSlide+xml"/>
  <Override PartName="/ppt/tags/tag103.xml" ContentType="application/vnd.openxmlformats-officedocument.presentationml.tags+xml"/>
  <Override PartName="/ppt/notesSlides/notesSlide20.xml" ContentType="application/vnd.openxmlformats-officedocument.presentationml.notesSlide+xml"/>
  <Override PartName="/ppt/tags/tag104.xml" ContentType="application/vnd.openxmlformats-officedocument.presentationml.tags+xml"/>
  <Override PartName="/ppt/notesSlides/notesSlide21.xml" ContentType="application/vnd.openxmlformats-officedocument.presentationml.notesSlide+xml"/>
  <Override PartName="/ppt/tags/tag105.xml" ContentType="application/vnd.openxmlformats-officedocument.presentationml.tags+xml"/>
  <Override PartName="/ppt/notesSlides/notesSlide22.xml" ContentType="application/vnd.openxmlformats-officedocument.presentationml.notesSlide+xml"/>
  <Override PartName="/ppt/tags/tag106.xml" ContentType="application/vnd.openxmlformats-officedocument.presentationml.tags+xml"/>
  <Override PartName="/ppt/notesSlides/notesSlide23.xml" ContentType="application/vnd.openxmlformats-officedocument.presentationml.notesSlide+xml"/>
  <Override PartName="/ppt/tags/tag107.xml" ContentType="application/vnd.openxmlformats-officedocument.presentationml.tags+xml"/>
  <Override PartName="/ppt/notesSlides/notesSlide24.xml" ContentType="application/vnd.openxmlformats-officedocument.presentationml.notesSlide+xml"/>
  <Override PartName="/ppt/tags/tag108.xml" ContentType="application/vnd.openxmlformats-officedocument.presentationml.tags+xml"/>
  <Override PartName="/ppt/notesSlides/notesSlide25.xml" ContentType="application/vnd.openxmlformats-officedocument.presentationml.notesSlide+xml"/>
  <Override PartName="/ppt/tags/tag109.xml" ContentType="application/vnd.openxmlformats-officedocument.presentationml.tags+xml"/>
  <Override PartName="/ppt/notesSlides/notesSlide26.xml" ContentType="application/vnd.openxmlformats-officedocument.presentationml.notesSlide+xml"/>
  <Override PartName="/ppt/tags/tag110.xml" ContentType="application/vnd.openxmlformats-officedocument.presentationml.tags+xml"/>
  <Override PartName="/ppt/notesSlides/notesSlide27.xml" ContentType="application/vnd.openxmlformats-officedocument.presentationml.notesSlide+xml"/>
  <Override PartName="/ppt/tags/tag111.xml" ContentType="application/vnd.openxmlformats-officedocument.presentationml.tags+xml"/>
  <Override PartName="/ppt/notesSlides/notesSlide28.xml" ContentType="application/vnd.openxmlformats-officedocument.presentationml.notesSlide+xml"/>
  <Override PartName="/ppt/tags/tag112.xml" ContentType="application/vnd.openxmlformats-officedocument.presentationml.tags+xml"/>
  <Override PartName="/ppt/notesSlides/notesSlide29.xml" ContentType="application/vnd.openxmlformats-officedocument.presentationml.notesSlide+xml"/>
  <Override PartName="/ppt/tags/tag113.xml" ContentType="application/vnd.openxmlformats-officedocument.presentationml.tags+xml"/>
  <Override PartName="/ppt/notesSlides/notesSlide30.xml" ContentType="application/vnd.openxmlformats-officedocument.presentationml.notesSlide+xml"/>
  <Override PartName="/ppt/tags/tag114.xml" ContentType="application/vnd.openxmlformats-officedocument.presentationml.tags+xml"/>
  <Override PartName="/ppt/notesSlides/notesSlide31.xml" ContentType="application/vnd.openxmlformats-officedocument.presentationml.notesSlide+xml"/>
  <Override PartName="/ppt/tags/tag115.xml" ContentType="application/vnd.openxmlformats-officedocument.presentationml.tags+xml"/>
  <Override PartName="/ppt/notesSlides/notesSlide32.xml" ContentType="application/vnd.openxmlformats-officedocument.presentationml.notesSlide+xml"/>
  <Override PartName="/ppt/tags/tag116.xml" ContentType="application/vnd.openxmlformats-officedocument.presentationml.tags+xml"/>
  <Override PartName="/ppt/notesSlides/notesSlide33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</p:sldMasterIdLst>
  <p:notesMasterIdLst>
    <p:notesMasterId r:id="rId151"/>
  </p:notesMasterIdLst>
  <p:handoutMasterIdLst>
    <p:handoutMasterId r:id="rId152"/>
  </p:handoutMasterIdLst>
  <p:sldIdLst>
    <p:sldId id="874" r:id="rId3"/>
    <p:sldId id="617" r:id="rId4"/>
    <p:sldId id="341" r:id="rId5"/>
    <p:sldId id="775" r:id="rId6"/>
    <p:sldId id="776" r:id="rId7"/>
    <p:sldId id="777" r:id="rId8"/>
    <p:sldId id="849" r:id="rId9"/>
    <p:sldId id="941" r:id="rId10"/>
    <p:sldId id="944" r:id="rId11"/>
    <p:sldId id="942" r:id="rId12"/>
    <p:sldId id="943" r:id="rId13"/>
    <p:sldId id="837" r:id="rId14"/>
    <p:sldId id="954" r:id="rId15"/>
    <p:sldId id="848" r:id="rId16"/>
    <p:sldId id="839" r:id="rId17"/>
    <p:sldId id="840" r:id="rId18"/>
    <p:sldId id="915" r:id="rId19"/>
    <p:sldId id="916" r:id="rId20"/>
    <p:sldId id="841" r:id="rId21"/>
    <p:sldId id="917" r:id="rId22"/>
    <p:sldId id="952" r:id="rId23"/>
    <p:sldId id="953" r:id="rId24"/>
    <p:sldId id="950" r:id="rId25"/>
    <p:sldId id="918" r:id="rId26"/>
    <p:sldId id="842" r:id="rId27"/>
    <p:sldId id="919" r:id="rId28"/>
    <p:sldId id="951" r:id="rId29"/>
    <p:sldId id="920" r:id="rId30"/>
    <p:sldId id="921" r:id="rId31"/>
    <p:sldId id="930" r:id="rId32"/>
    <p:sldId id="946" r:id="rId33"/>
    <p:sldId id="948" r:id="rId34"/>
    <p:sldId id="947" r:id="rId35"/>
    <p:sldId id="932" r:id="rId36"/>
    <p:sldId id="945" r:id="rId37"/>
    <p:sldId id="933" r:id="rId38"/>
    <p:sldId id="934" r:id="rId39"/>
    <p:sldId id="935" r:id="rId40"/>
    <p:sldId id="936" r:id="rId41"/>
    <p:sldId id="937" r:id="rId42"/>
    <p:sldId id="939" r:id="rId43"/>
    <p:sldId id="938" r:id="rId44"/>
    <p:sldId id="940" r:id="rId45"/>
    <p:sldId id="1001" r:id="rId46"/>
    <p:sldId id="886" r:id="rId47"/>
    <p:sldId id="889" r:id="rId48"/>
    <p:sldId id="887" r:id="rId49"/>
    <p:sldId id="890" r:id="rId50"/>
    <p:sldId id="895" r:id="rId51"/>
    <p:sldId id="896" r:id="rId52"/>
    <p:sldId id="897" r:id="rId53"/>
    <p:sldId id="878" r:id="rId54"/>
    <p:sldId id="926" r:id="rId55"/>
    <p:sldId id="929" r:id="rId56"/>
    <p:sldId id="927" r:id="rId57"/>
    <p:sldId id="928" r:id="rId58"/>
    <p:sldId id="872" r:id="rId59"/>
    <p:sldId id="645" r:id="rId60"/>
    <p:sldId id="1022" r:id="rId61"/>
    <p:sldId id="1002" r:id="rId62"/>
    <p:sldId id="1045" r:id="rId63"/>
    <p:sldId id="1046" r:id="rId64"/>
    <p:sldId id="1003" r:id="rId65"/>
    <p:sldId id="1041" r:id="rId66"/>
    <p:sldId id="1005" r:id="rId67"/>
    <p:sldId id="1006" r:id="rId68"/>
    <p:sldId id="1007" r:id="rId69"/>
    <p:sldId id="1008" r:id="rId70"/>
    <p:sldId id="1009" r:id="rId71"/>
    <p:sldId id="1010" r:id="rId72"/>
    <p:sldId id="1011" r:id="rId73"/>
    <p:sldId id="1012" r:id="rId74"/>
    <p:sldId id="1013" r:id="rId75"/>
    <p:sldId id="1014" r:id="rId76"/>
    <p:sldId id="1015" r:id="rId77"/>
    <p:sldId id="1016" r:id="rId78"/>
    <p:sldId id="1017" r:id="rId79"/>
    <p:sldId id="1018" r:id="rId80"/>
    <p:sldId id="1019" r:id="rId81"/>
    <p:sldId id="1020" r:id="rId82"/>
    <p:sldId id="1021" r:id="rId83"/>
    <p:sldId id="956" r:id="rId84"/>
    <p:sldId id="957" r:id="rId85"/>
    <p:sldId id="958" r:id="rId86"/>
    <p:sldId id="959" r:id="rId87"/>
    <p:sldId id="960" r:id="rId88"/>
    <p:sldId id="961" r:id="rId89"/>
    <p:sldId id="962" r:id="rId90"/>
    <p:sldId id="963" r:id="rId91"/>
    <p:sldId id="964" r:id="rId92"/>
    <p:sldId id="965" r:id="rId93"/>
    <p:sldId id="966" r:id="rId94"/>
    <p:sldId id="967" r:id="rId95"/>
    <p:sldId id="968" r:id="rId96"/>
    <p:sldId id="969" r:id="rId97"/>
    <p:sldId id="970" r:id="rId98"/>
    <p:sldId id="971" r:id="rId99"/>
    <p:sldId id="972" r:id="rId100"/>
    <p:sldId id="973" r:id="rId101"/>
    <p:sldId id="974" r:id="rId102"/>
    <p:sldId id="975" r:id="rId103"/>
    <p:sldId id="976" r:id="rId104"/>
    <p:sldId id="977" r:id="rId105"/>
    <p:sldId id="978" r:id="rId106"/>
    <p:sldId id="979" r:id="rId107"/>
    <p:sldId id="980" r:id="rId108"/>
    <p:sldId id="981" r:id="rId109"/>
    <p:sldId id="982" r:id="rId110"/>
    <p:sldId id="983" r:id="rId111"/>
    <p:sldId id="984" r:id="rId112"/>
    <p:sldId id="985" r:id="rId113"/>
    <p:sldId id="986" r:id="rId114"/>
    <p:sldId id="987" r:id="rId115"/>
    <p:sldId id="988" r:id="rId116"/>
    <p:sldId id="989" r:id="rId117"/>
    <p:sldId id="990" r:id="rId118"/>
    <p:sldId id="991" r:id="rId119"/>
    <p:sldId id="992" r:id="rId120"/>
    <p:sldId id="993" r:id="rId121"/>
    <p:sldId id="994" r:id="rId122"/>
    <p:sldId id="995" r:id="rId123"/>
    <p:sldId id="996" r:id="rId124"/>
    <p:sldId id="997" r:id="rId125"/>
    <p:sldId id="1042" r:id="rId126"/>
    <p:sldId id="1000" r:id="rId127"/>
    <p:sldId id="999" r:id="rId128"/>
    <p:sldId id="931" r:id="rId129"/>
    <p:sldId id="1023" r:id="rId130"/>
    <p:sldId id="1026" r:id="rId131"/>
    <p:sldId id="1025" r:id="rId132"/>
    <p:sldId id="1024" r:id="rId133"/>
    <p:sldId id="1027" r:id="rId134"/>
    <p:sldId id="1028" r:id="rId135"/>
    <p:sldId id="1029" r:id="rId136"/>
    <p:sldId id="1030" r:id="rId137"/>
    <p:sldId id="1043" r:id="rId138"/>
    <p:sldId id="1044" r:id="rId139"/>
    <p:sldId id="1031" r:id="rId140"/>
    <p:sldId id="1033" r:id="rId141"/>
    <p:sldId id="1034" r:id="rId142"/>
    <p:sldId id="1032" r:id="rId143"/>
    <p:sldId id="1037" r:id="rId144"/>
    <p:sldId id="1039" r:id="rId145"/>
    <p:sldId id="1038" r:id="rId146"/>
    <p:sldId id="1035" r:id="rId147"/>
    <p:sldId id="601" r:id="rId148"/>
    <p:sldId id="806" r:id="rId149"/>
    <p:sldId id="708" r:id="rId150"/>
  </p:sldIdLst>
  <p:sldSz cx="9144000" cy="6858000" type="screen4x3"/>
  <p:notesSz cx="7099300" cy="10234613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9900"/>
    <a:srgbClr val="FF0000"/>
    <a:srgbClr val="66CCFF"/>
    <a:srgbClr val="0066FF"/>
    <a:srgbClr val="7E514E"/>
    <a:srgbClr val="CC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764" autoAdjust="0"/>
    <p:restoredTop sz="94093" autoAdjust="0"/>
  </p:normalViewPr>
  <p:slideViewPr>
    <p:cSldViewPr>
      <p:cViewPr varScale="1">
        <p:scale>
          <a:sx n="106" d="100"/>
          <a:sy n="106" d="100"/>
        </p:scale>
        <p:origin x="1020" y="10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914" y="-84"/>
      </p:cViewPr>
      <p:guideLst>
        <p:guide orient="horz" pos="3224"/>
        <p:guide pos="2237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theme" Target="theme/them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notesMaster" Target="notesMasters/notesMaster1.xml"/><Relationship Id="rId15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188" cy="51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65" tIns="47133" rIns="94265" bIns="471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113" y="1"/>
            <a:ext cx="3075538" cy="51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65" tIns="47133" rIns="94265" bIns="471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2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744"/>
            <a:ext cx="3077188" cy="51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65" tIns="47133" rIns="94265" bIns="4713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2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113" y="9721744"/>
            <a:ext cx="3075538" cy="51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65" tIns="47133" rIns="94265" bIns="4713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B05694CC-FB87-4B9F-91C5-1E589A6D548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119140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188" cy="51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65" tIns="47133" rIns="94265" bIns="471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13" y="1"/>
            <a:ext cx="3075538" cy="51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65" tIns="47133" rIns="94265" bIns="471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755" y="4861685"/>
            <a:ext cx="5679440" cy="460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65" tIns="47133" rIns="94265" bIns="471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Textmasterformate durch Klicken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744"/>
            <a:ext cx="3077188" cy="51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65" tIns="47133" rIns="94265" bIns="4713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13" y="9721744"/>
            <a:ext cx="3075538" cy="51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65" tIns="47133" rIns="94265" bIns="4713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98714947-A368-408B-BBDA-3CA1B99081D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231425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450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B35FF8-B7F7-4141-9906-CBBBA0A176EA}" type="slidenum">
              <a:rPr lang="de-CH" altLang="de-DE" smtClean="0"/>
              <a:pPr>
                <a:spcBef>
                  <a:spcPct val="0"/>
                </a:spcBef>
              </a:pPr>
              <a:t>2</a:t>
            </a:fld>
            <a:endParaRPr lang="de-CH" altLang="de-DE" smtClean="0"/>
          </a:p>
        </p:txBody>
      </p:sp>
    </p:spTree>
    <p:extLst>
      <p:ext uri="{BB962C8B-B14F-4D97-AF65-F5344CB8AC3E}">
        <p14:creationId xmlns:p14="http://schemas.microsoft.com/office/powerpoint/2010/main" val="3896384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BDAC52-1399-4BEF-ABD5-0DD83648F411}" type="slidenum">
              <a:rPr lang="de-CH" altLang="de-DE" smtClean="0"/>
              <a:pPr>
                <a:spcBef>
                  <a:spcPct val="0"/>
                </a:spcBef>
              </a:pPr>
              <a:t>65</a:t>
            </a:fld>
            <a:endParaRPr lang="de-CH" altLang="de-DE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241762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C764D6-3490-4209-82B7-7B72DA74C155}" type="slidenum">
              <a:rPr lang="de-CH" altLang="de-DE" smtClean="0"/>
              <a:pPr>
                <a:spcBef>
                  <a:spcPct val="0"/>
                </a:spcBef>
              </a:pPr>
              <a:t>66</a:t>
            </a:fld>
            <a:endParaRPr lang="de-CH" altLang="de-DE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303761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BC4D07-1A8D-4C6D-A5CD-72D03813E49E}" type="slidenum">
              <a:rPr lang="de-CH" altLang="de-DE" smtClean="0"/>
              <a:pPr>
                <a:spcBef>
                  <a:spcPct val="0"/>
                </a:spcBef>
              </a:pPr>
              <a:t>84</a:t>
            </a:fld>
            <a:endParaRPr lang="de-CH" altLang="de-DE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009122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5E880A-E3F4-4EC2-AA01-290BA6368F6D}" type="slidenum">
              <a:rPr lang="de-CH" altLang="de-DE" smtClean="0"/>
              <a:pPr>
                <a:spcBef>
                  <a:spcPct val="0"/>
                </a:spcBef>
              </a:pPr>
              <a:t>87</a:t>
            </a:fld>
            <a:endParaRPr lang="de-CH" altLang="de-DE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896864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C4EF5F-1125-4E0D-97EE-A3CA186A9380}" type="slidenum">
              <a:rPr lang="de-CH" altLang="de-DE" smtClean="0"/>
              <a:pPr>
                <a:spcBef>
                  <a:spcPct val="0"/>
                </a:spcBef>
              </a:pPr>
              <a:t>94</a:t>
            </a:fld>
            <a:endParaRPr lang="de-CH" altLang="de-DE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843807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AEA73C-FCF4-4552-89D9-53C6D0F0BA6C}" type="slidenum">
              <a:rPr lang="de-CH" altLang="de-DE" smtClean="0"/>
              <a:pPr>
                <a:spcBef>
                  <a:spcPct val="0"/>
                </a:spcBef>
              </a:pPr>
              <a:t>95</a:t>
            </a:fld>
            <a:endParaRPr lang="de-CH" altLang="de-DE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541820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83720F-8865-477E-9038-6037DF7B7A49}" type="slidenum">
              <a:rPr lang="de-CH" altLang="de-DE" smtClean="0"/>
              <a:pPr>
                <a:spcBef>
                  <a:spcPct val="0"/>
                </a:spcBef>
              </a:pPr>
              <a:t>97</a:t>
            </a:fld>
            <a:endParaRPr lang="de-CH" altLang="de-DE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1685"/>
            <a:ext cx="5206153" cy="460606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619150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756C58-CF88-44DE-AE93-5614B19AE289}" type="slidenum">
              <a:rPr lang="de-CH" altLang="de-DE" smtClean="0"/>
              <a:pPr>
                <a:spcBef>
                  <a:spcPct val="0"/>
                </a:spcBef>
              </a:pPr>
              <a:t>98</a:t>
            </a:fld>
            <a:endParaRPr lang="de-CH" altLang="de-DE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1685"/>
            <a:ext cx="5206153" cy="460606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570221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DD1654-7B4B-421B-AD37-955501EA5842}" type="slidenum">
              <a:rPr lang="de-CH" altLang="de-DE" smtClean="0"/>
              <a:pPr>
                <a:spcBef>
                  <a:spcPct val="0"/>
                </a:spcBef>
              </a:pPr>
              <a:t>103</a:t>
            </a:fld>
            <a:endParaRPr lang="de-CH" altLang="de-DE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85277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5006C1-96F1-4614-9131-EDD590C2B96A}" type="slidenum">
              <a:rPr lang="de-CH" altLang="de-DE" smtClean="0"/>
              <a:pPr>
                <a:spcBef>
                  <a:spcPct val="0"/>
                </a:spcBef>
              </a:pPr>
              <a:t>104</a:t>
            </a:fld>
            <a:endParaRPr lang="de-CH" altLang="de-DE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766237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EE4A51-CB0F-431C-BEE4-38C3243E4FB8}" type="slidenum">
              <a:rPr lang="de-CH" altLang="de-DE" smtClean="0"/>
              <a:pPr>
                <a:spcBef>
                  <a:spcPct val="0"/>
                </a:spcBef>
              </a:pPr>
              <a:t>3</a:t>
            </a:fld>
            <a:endParaRPr lang="de-CH" altLang="de-DE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863648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C4417E-D16B-4B8F-90C5-0F55E01873E9}" type="slidenum">
              <a:rPr lang="de-CH" altLang="de-DE" smtClean="0"/>
              <a:pPr>
                <a:spcBef>
                  <a:spcPct val="0"/>
                </a:spcBef>
              </a:pPr>
              <a:t>105</a:t>
            </a:fld>
            <a:endParaRPr lang="de-CH" altLang="de-DE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547763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010A68-D41F-4FB9-A343-709EA7370292}" type="slidenum">
              <a:rPr lang="de-CH" altLang="de-DE" smtClean="0"/>
              <a:pPr>
                <a:spcBef>
                  <a:spcPct val="0"/>
                </a:spcBef>
              </a:pPr>
              <a:t>106</a:t>
            </a:fld>
            <a:endParaRPr lang="de-CH" altLang="de-DE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850049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308685-EFED-4A8B-BCC6-67C027E678AB}" type="slidenum">
              <a:rPr lang="de-CH" altLang="de-DE" smtClean="0"/>
              <a:pPr>
                <a:spcBef>
                  <a:spcPct val="0"/>
                </a:spcBef>
              </a:pPr>
              <a:t>107</a:t>
            </a:fld>
            <a:endParaRPr lang="de-CH" altLang="de-DE" smtClean="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5326902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FEFD2F-BE12-4D74-AA6F-CF7CBDAC66A9}" type="slidenum">
              <a:rPr lang="de-CH" altLang="de-DE" smtClean="0"/>
              <a:pPr>
                <a:spcBef>
                  <a:spcPct val="0"/>
                </a:spcBef>
              </a:pPr>
              <a:t>108</a:t>
            </a:fld>
            <a:endParaRPr lang="de-CH" altLang="de-DE" smtClean="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514853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DF8736-E33C-46B2-B4E6-AF59C1E1A751}" type="slidenum">
              <a:rPr lang="de-CH" altLang="de-DE" smtClean="0"/>
              <a:pPr>
                <a:spcBef>
                  <a:spcPct val="0"/>
                </a:spcBef>
              </a:pPr>
              <a:t>109</a:t>
            </a:fld>
            <a:endParaRPr lang="de-CH" altLang="de-DE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239663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B37F7C-6D34-494D-A089-21AA0A67C440}" type="slidenum">
              <a:rPr lang="de-CH" altLang="de-DE" smtClean="0"/>
              <a:pPr>
                <a:spcBef>
                  <a:spcPct val="0"/>
                </a:spcBef>
              </a:pPr>
              <a:t>110</a:t>
            </a:fld>
            <a:endParaRPr lang="de-CH" altLang="de-DE" smtClean="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733387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9D5025-C889-43D3-B02F-8CA582E60D2A}" type="slidenum">
              <a:rPr lang="de-CH" altLang="de-DE" smtClean="0"/>
              <a:pPr>
                <a:spcBef>
                  <a:spcPct val="0"/>
                </a:spcBef>
              </a:pPr>
              <a:t>111</a:t>
            </a:fld>
            <a:endParaRPr lang="de-CH" altLang="de-DE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513301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8E1A5D-A8F7-4AD7-9C04-330B6B6ACAA4}" type="slidenum">
              <a:rPr lang="de-CH" altLang="de-DE" smtClean="0"/>
              <a:pPr>
                <a:spcBef>
                  <a:spcPct val="0"/>
                </a:spcBef>
              </a:pPr>
              <a:t>112</a:t>
            </a:fld>
            <a:endParaRPr lang="de-CH" altLang="de-DE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480094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54E49D-F491-4839-821A-FD7BA427A9EF}" type="slidenum">
              <a:rPr lang="de-CH" altLang="de-DE" smtClean="0"/>
              <a:pPr>
                <a:spcBef>
                  <a:spcPct val="0"/>
                </a:spcBef>
              </a:pPr>
              <a:t>113</a:t>
            </a:fld>
            <a:endParaRPr lang="de-CH" altLang="de-DE" smtClean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159749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52BBE3-7479-4103-8C92-AA125E3E41A7}" type="slidenum">
              <a:rPr lang="de-CH" altLang="de-DE" smtClean="0"/>
              <a:pPr>
                <a:spcBef>
                  <a:spcPct val="0"/>
                </a:spcBef>
              </a:pPr>
              <a:t>114</a:t>
            </a:fld>
            <a:endParaRPr lang="de-CH" altLang="de-DE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721871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4947-A368-408B-BBDA-3CA1B99081DB}" type="slidenum">
              <a:rPr lang="de-CH" altLang="de-DE" smtClean="0"/>
              <a:pPr>
                <a:defRPr/>
              </a:pPr>
              <a:t>9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9445056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154276-DD9D-426F-859E-591F1264B5FE}" type="slidenum">
              <a:rPr lang="de-CH" altLang="de-DE" smtClean="0"/>
              <a:pPr>
                <a:spcBef>
                  <a:spcPct val="0"/>
                </a:spcBef>
              </a:pPr>
              <a:t>115</a:t>
            </a:fld>
            <a:endParaRPr lang="de-CH" altLang="de-DE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621683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E0A735-418D-4734-B59E-F39EFF94C41D}" type="slidenum">
              <a:rPr lang="de-CH" altLang="de-DE" smtClean="0"/>
              <a:pPr>
                <a:spcBef>
                  <a:spcPct val="0"/>
                </a:spcBef>
              </a:pPr>
              <a:t>116</a:t>
            </a:fld>
            <a:endParaRPr lang="de-CH" altLang="de-DE" smtClean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407621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58E9A0-FE70-41A5-875D-656636684E35}" type="slidenum">
              <a:rPr lang="de-CH" altLang="de-DE" smtClean="0"/>
              <a:pPr>
                <a:spcBef>
                  <a:spcPct val="0"/>
                </a:spcBef>
              </a:pPr>
              <a:t>117</a:t>
            </a:fld>
            <a:endParaRPr lang="de-CH" altLang="de-DE" smtClean="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1910589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65907" indent="-294580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78319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49646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20974" indent="-235664">
              <a:spcBef>
                <a:spcPct val="30000"/>
              </a:spcBef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92301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63629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34956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4006284" indent="-2356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98BD91-E08C-4878-A9C4-3ECFCA517E61}" type="slidenum">
              <a:rPr lang="de-CH" altLang="de-DE" smtClean="0"/>
              <a:pPr>
                <a:spcBef>
                  <a:spcPct val="0"/>
                </a:spcBef>
              </a:pPr>
              <a:t>118</a:t>
            </a:fld>
            <a:endParaRPr lang="de-CH" altLang="de-DE" smtClean="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808202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4947-A368-408B-BBDA-3CA1B99081DB}" type="slidenum">
              <a:rPr lang="de-CH" altLang="de-DE" smtClean="0"/>
              <a:pPr>
                <a:defRPr/>
              </a:pPr>
              <a:t>30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477755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Wie Dick muss eine Wand sein?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4947-A368-408B-BBDA-3CA1B99081DB}" type="slidenum">
              <a:rPr lang="de-CH" altLang="de-DE" smtClean="0"/>
              <a:pPr>
                <a:defRPr/>
              </a:pPr>
              <a:t>35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293221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4947-A368-408B-BBDA-3CA1B99081DB}" type="slidenum">
              <a:rPr lang="de-CH" altLang="de-DE" smtClean="0"/>
              <a:pPr>
                <a:defRPr/>
              </a:pPr>
              <a:t>43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452053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4947-A368-408B-BBDA-3CA1B99081DB}" type="slidenum">
              <a:rPr lang="de-CH" altLang="de-DE" smtClean="0"/>
              <a:pPr>
                <a:defRPr/>
              </a:pPr>
              <a:t>51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567352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4947-A368-408B-BBDA-3CA1B99081DB}" type="slidenum">
              <a:rPr lang="de-CH" altLang="de-DE" smtClean="0"/>
              <a:pPr>
                <a:defRPr/>
              </a:pPr>
              <a:t>60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665336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4947-A368-408B-BBDA-3CA1B99081DB}" type="slidenum">
              <a:rPr lang="de-CH" altLang="de-DE" smtClean="0"/>
              <a:pPr>
                <a:defRPr/>
              </a:pPr>
              <a:t>64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11316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E8E65-0E82-4951-8B4B-7399B6368A0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99091648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EE654-23B9-4DD5-AF70-F6AC4A4B34E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41637674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5EE26-1C22-4BA7-A066-56AEBE8E95F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76935703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49A88-8117-4237-8CF3-3242BC1E06D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5743271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70EAF-0CCB-40C9-A0C9-616D955CB81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91182946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D6670-03E4-445C-8F3F-88D93238605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90395748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0D5C-BF28-4606-AEE5-65AA9A01684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59397386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C1524-D49D-47CA-96AA-3DB22D111EE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05946014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7067B-4A71-4208-97D5-4B8B4A3A1B4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4417664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C21B1-3D5E-4BD2-9922-3406FADA670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36337438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7165C-381F-4235-878D-7631EDBFEB0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16056529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B0850-46D6-4B4B-8BA3-8F319C18621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16897464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579CB-99FE-453C-9D42-3E0C76EAC18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85866321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E2EEA-0D25-40D9-9369-A99FCB58966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29791250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766BD-E6EE-42C3-AE1A-C7A4DECDAF2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47788324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66265-EE4A-4FE6-8A18-D079FD17F9C8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77577743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D17F2-67D7-4560-8AFB-E67C130F02A8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34020106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82772-B793-423E-9A6D-A138AF12375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5275972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6FF23-D617-4B82-9667-0AE4E4A666D3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18504721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12808-9DEA-43D6-8EE9-C69276A42D7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5196947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5A985-9E3B-4832-BE69-4676B8CF3A5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91671708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782E8-1B86-4366-8D1A-03A00FE141E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4298925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44718-1544-40D1-B1EB-7C6A6F15912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3968029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F74B0-CAC1-41D8-8EB2-A57EFE730F3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05491451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smtClean="0"/>
              <a:t>Textmasterformate durch Klicken bearbeiten</a:t>
            </a:r>
          </a:p>
          <a:p>
            <a:pPr lvl="1"/>
            <a:r>
              <a:rPr lang="de-CH" altLang="de-DE" smtClean="0"/>
              <a:t>Zweite Ebene</a:t>
            </a:r>
          </a:p>
          <a:p>
            <a:pPr lvl="2"/>
            <a:r>
              <a:rPr lang="de-CH" altLang="de-DE" smtClean="0"/>
              <a:t>Dritte Ebene</a:t>
            </a:r>
          </a:p>
          <a:p>
            <a:pPr lvl="3"/>
            <a:r>
              <a:rPr lang="de-CH" altLang="de-DE" smtClean="0"/>
              <a:t>Vierte Ebene</a:t>
            </a:r>
          </a:p>
          <a:p>
            <a:pPr lvl="4"/>
            <a:r>
              <a:rPr lang="de-CH" altLang="de-DE" smtClean="0"/>
              <a:t>Fünfte Ebene</a:t>
            </a:r>
          </a:p>
        </p:txBody>
      </p:sp>
      <p:sp>
        <p:nvSpPr>
          <p:cNvPr id="1207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207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207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787A80-C43F-44AC-A29D-4146812057E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smtClean="0"/>
              <a:t>Textmasterformate durch Klicken bearbeiten</a:t>
            </a:r>
          </a:p>
          <a:p>
            <a:pPr lvl="1"/>
            <a:r>
              <a:rPr lang="de-CH" altLang="de-DE" smtClean="0"/>
              <a:t>Zweite Ebene</a:t>
            </a:r>
          </a:p>
          <a:p>
            <a:pPr lvl="2"/>
            <a:r>
              <a:rPr lang="de-CH" altLang="de-DE" smtClean="0"/>
              <a:t>Dritte Ebene</a:t>
            </a:r>
          </a:p>
          <a:p>
            <a:pPr lvl="3"/>
            <a:r>
              <a:rPr lang="de-CH" altLang="de-DE" smtClean="0"/>
              <a:t>Vierte Ebene</a:t>
            </a:r>
          </a:p>
          <a:p>
            <a:pPr lvl="4"/>
            <a:r>
              <a:rPr lang="de-CH" altLang="de-DE" smtClean="0"/>
              <a:t>Fünfte Ebene</a:t>
            </a:r>
          </a:p>
        </p:txBody>
      </p:sp>
      <p:sp>
        <p:nvSpPr>
          <p:cNvPr id="1207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207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207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9E0512-E48B-44CE-8ACF-E814D132684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Relationship Id="rId4" Type="http://schemas.openxmlformats.org/officeDocument/2006/relationships/audio" Target="../media/audio4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0.xml"/><Relationship Id="rId4" Type="http://schemas.openxmlformats.org/officeDocument/2006/relationships/audio" Target="../media/audio4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5" Type="http://schemas.openxmlformats.org/officeDocument/2006/relationships/image" Target="../media/image64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5" Type="http://schemas.openxmlformats.org/officeDocument/2006/relationships/image" Target="../media/image65.jpe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5" Type="http://schemas.openxmlformats.org/officeDocument/2006/relationships/image" Target="../media/image66.jpe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5" Type="http://schemas.openxmlformats.org/officeDocument/2006/relationships/image" Target="../media/image67.jpe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5" Type="http://schemas.openxmlformats.org/officeDocument/2006/relationships/image" Target="../media/image68.jpe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5" Type="http://schemas.openxmlformats.org/officeDocument/2006/relationships/image" Target="../media/image69.jpe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5" Type="http://schemas.openxmlformats.org/officeDocument/2006/relationships/image" Target="../media/image70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5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5" Type="http://schemas.openxmlformats.org/officeDocument/2006/relationships/image" Target="../media/image71.jpe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5" Type="http://schemas.openxmlformats.org/officeDocument/2006/relationships/image" Target="../media/image72.jpe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5" Type="http://schemas.openxmlformats.org/officeDocument/2006/relationships/image" Target="../media/image73.jpe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5" Type="http://schemas.openxmlformats.org/officeDocument/2006/relationships/image" Target="../media/image74.jpe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5" Type="http://schemas.openxmlformats.org/officeDocument/2006/relationships/image" Target="../media/image75.jpe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5" Type="http://schemas.openxmlformats.org/officeDocument/2006/relationships/image" Target="../media/image76.jpe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5" Type="http://schemas.openxmlformats.org/officeDocument/2006/relationships/image" Target="../media/image77.jpe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5" Type="http://schemas.openxmlformats.org/officeDocument/2006/relationships/image" Target="../media/image78.jpe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5" Type="http://schemas.openxmlformats.org/officeDocument/2006/relationships/image" Target="../media/image79.jpe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9.xml"/><Relationship Id="rId4" Type="http://schemas.openxmlformats.org/officeDocument/2006/relationships/audio" Target="../media/audio4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4.bin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1.emf"/><Relationship Id="rId5" Type="http://schemas.openxmlformats.org/officeDocument/2006/relationships/oleObject" Target="../embeddings/oleObject5.bin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4" Type="http://schemas.openxmlformats.org/officeDocument/2006/relationships/image" Target="../media/image8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Relationship Id="rId4" Type="http://schemas.openxmlformats.org/officeDocument/2006/relationships/image" Target="../media/image84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Relationship Id="rId4" Type="http://schemas.openxmlformats.org/officeDocument/2006/relationships/image" Target="../media/image85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Relationship Id="rId4" Type="http://schemas.openxmlformats.org/officeDocument/2006/relationships/image" Target="../media/image8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6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Relationship Id="rId4" Type="http://schemas.openxmlformats.org/officeDocument/2006/relationships/image" Target="../media/image87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4" Type="http://schemas.openxmlformats.org/officeDocument/2006/relationships/image" Target="../media/image88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Relationship Id="rId4" Type="http://schemas.openxmlformats.org/officeDocument/2006/relationships/image" Target="../media/image89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Relationship Id="rId4" Type="http://schemas.openxmlformats.org/officeDocument/2006/relationships/image" Target="../media/image90.jp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1.emf"/><Relationship Id="rId5" Type="http://schemas.openxmlformats.org/officeDocument/2006/relationships/oleObject" Target="../embeddings/oleObject6.bin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2.xml"/><Relationship Id="rId4" Type="http://schemas.openxmlformats.org/officeDocument/2006/relationships/image" Target="../media/image92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3.xml"/><Relationship Id="rId4" Type="http://schemas.openxmlformats.org/officeDocument/2006/relationships/image" Target="../media/image95.jpe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7.jpeg"/><Relationship Id="rId4" Type="http://schemas.openxmlformats.org/officeDocument/2006/relationships/audio" Target="../media/audio4.wav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4.xml"/><Relationship Id="rId4" Type="http://schemas.openxmlformats.org/officeDocument/2006/relationships/image" Target="../media/image97.jp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5.xml"/><Relationship Id="rId4" Type="http://schemas.openxmlformats.org/officeDocument/2006/relationships/image" Target="../media/image98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6.xml"/><Relationship Id="rId4" Type="http://schemas.openxmlformats.org/officeDocument/2006/relationships/image" Target="../media/image99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Relationship Id="rId4" Type="http://schemas.openxmlformats.org/officeDocument/2006/relationships/image" Target="../media/image100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1.emf"/><Relationship Id="rId5" Type="http://schemas.openxmlformats.org/officeDocument/2006/relationships/oleObject" Target="../embeddings/oleObject7.bin"/><Relationship Id="rId4" Type="http://schemas.openxmlformats.org/officeDocument/2006/relationships/audio" Target="../media/audio1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0.xml"/><Relationship Id="rId4" Type="http://schemas.openxmlformats.org/officeDocument/2006/relationships/image" Target="../media/image102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1.xml"/><Relationship Id="rId4" Type="http://schemas.openxmlformats.org/officeDocument/2006/relationships/image" Target="../media/image103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3.bin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21.jp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3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33.jpe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Bossert\Documents\VORTRAG\AAA%20Tabourettli\Videos\1988.10.14.%20Thatcher.mp4" TargetMode="External"/><Relationship Id="rId7" Type="http://schemas.openxmlformats.org/officeDocument/2006/relationships/image" Target="../media/image34.png"/><Relationship Id="rId2" Type="http://schemas.microsoft.com/office/2007/relationships/media" Target="file:///C:\Users\Bossert\Documents\VORTRAG\AAA%20Tabourettli\Videos\1988.10.14.%20Thatcher.mp4" TargetMode="External"/><Relationship Id="rId1" Type="http://schemas.openxmlformats.org/officeDocument/2006/relationships/tags" Target="../tags/tag48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35.jpe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5" Type="http://schemas.openxmlformats.org/officeDocument/2006/relationships/image" Target="../media/image36.jpeg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5" Type="http://schemas.openxmlformats.org/officeDocument/2006/relationships/image" Target="../media/image37.jpeg"/><Relationship Id="rId4" Type="http://schemas.openxmlformats.org/officeDocument/2006/relationships/audio" Target="../media/audio4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4" Type="http://schemas.openxmlformats.org/officeDocument/2006/relationships/image" Target="../media/image3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3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4" Type="http://schemas.openxmlformats.org/officeDocument/2006/relationships/image" Target="../media/image4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4" Type="http://schemas.openxmlformats.org/officeDocument/2006/relationships/image" Target="../media/image4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42.jpeg"/><Relationship Id="rId4" Type="http://schemas.openxmlformats.org/officeDocument/2006/relationships/audio" Target="../media/audio4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6" Type="http://schemas.openxmlformats.org/officeDocument/2006/relationships/image" Target="../media/image43.jpe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5" Type="http://schemas.openxmlformats.org/officeDocument/2006/relationships/image" Target="../media/image46.jp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47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5" Type="http://schemas.openxmlformats.org/officeDocument/2006/relationships/image" Target="../media/image48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4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4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Bossert\Documents\VORTRAG\AAA%20Tabourettli\Videos\NDR_Panorama_3-W&#228;rmed&#228;mmung__Brandgefahr_ignoriert-TV-20131210.wmv" TargetMode="External"/><Relationship Id="rId7" Type="http://schemas.openxmlformats.org/officeDocument/2006/relationships/image" Target="../media/image51.png"/><Relationship Id="rId2" Type="http://schemas.microsoft.com/office/2007/relationships/media" Target="file:///C:\Users\Bossert\Documents\VORTRAG\AAA%20Tabourettli\Videos\NDR_Panorama_3-W&#228;rmed&#228;mmung__Brandgefahr_ignoriert-TV-20131210.wmv" TargetMode="External"/><Relationship Id="rId1" Type="http://schemas.openxmlformats.org/officeDocument/2006/relationships/tags" Target="../tags/tag69.xm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4" Type="http://schemas.openxmlformats.org/officeDocument/2006/relationships/image" Target="../media/image5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4" Type="http://schemas.openxmlformats.org/officeDocument/2006/relationships/image" Target="../media/image5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4" Type="http://schemas.openxmlformats.org/officeDocument/2006/relationships/image" Target="../media/image5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4" Type="http://schemas.openxmlformats.org/officeDocument/2006/relationships/image" Target="../media/image5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4" Type="http://schemas.openxmlformats.org/officeDocument/2006/relationships/image" Target="../media/image5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4" Type="http://schemas.openxmlformats.org/officeDocument/2006/relationships/image" Target="../media/image5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4" Type="http://schemas.openxmlformats.org/officeDocument/2006/relationships/image" Target="../media/image5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Bossert\Documents\VORTRAG\AAA%20Tabourettli\Videos\Michl%20M&#252;ller-%20Vollw&#228;rmeschutz%20der%20Liebe.mp4" TargetMode="External"/><Relationship Id="rId7" Type="http://schemas.openxmlformats.org/officeDocument/2006/relationships/image" Target="../media/image59.png"/><Relationship Id="rId2" Type="http://schemas.microsoft.com/office/2007/relationships/media" Target="file:///C:\Users\Bossert\Documents\VORTRAG\AAA%20Tabourettli\Videos\Michl%20M&#252;ller-%20Vollw&#228;rmeschutz%20der%20Liebe.mp4" TargetMode="External"/><Relationship Id="rId1" Type="http://schemas.openxmlformats.org/officeDocument/2006/relationships/tags" Target="../tags/tag77.xm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4" Type="http://schemas.openxmlformats.org/officeDocument/2006/relationships/audio" Target="../media/audio4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4" Type="http://schemas.openxmlformats.org/officeDocument/2006/relationships/audio" Target="../media/audio4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4" Type="http://schemas.openxmlformats.org/officeDocument/2006/relationships/audio" Target="../media/audio4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7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4" Type="http://schemas.openxmlformats.org/officeDocument/2006/relationships/image" Target="../media/image6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5" Type="http://schemas.openxmlformats.org/officeDocument/2006/relationships/image" Target="../media/image62.jpe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5" Type="http://schemas.openxmlformats.org/officeDocument/2006/relationships/image" Target="../media/image63.jpe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6423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42875" y="6092825"/>
            <a:ext cx="88598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>
                <a:solidFill>
                  <a:srgbClr val="FFFF00"/>
                </a:solidFill>
                <a:latin typeface="Arial Rounded MT Bold" panose="020F0704030504030204" pitchFamily="34" charset="0"/>
              </a:rPr>
              <a:t>Massenverblödung – er sagte die Wahrheit !</a:t>
            </a:r>
          </a:p>
        </p:txBody>
      </p:sp>
    </p:spTree>
    <p:custDataLst>
      <p:tags r:id="rId1"/>
    </p:custDataLst>
  </p:cSld>
  <p:clrMapOvr>
    <a:masterClrMapping/>
  </p:clrMapOvr>
  <p:transition advTm="48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88030" y="332570"/>
            <a:ext cx="397078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Tempel mit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Lotos-Säulen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259262"/>
            <a:ext cx="4176580" cy="630780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176873"/>
      </p:ext>
    </p:extLst>
  </p:cSld>
  <p:clrMapOvr>
    <a:masterClrMapping/>
  </p:clrMapOvr>
  <p:transition advTm="43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008062"/>
          </a:xfrm>
        </p:spPr>
        <p:txBody>
          <a:bodyPr/>
          <a:lstStyle/>
          <a:p>
            <a:pPr eaLnBrk="1" hangingPunct="1"/>
            <a:r>
              <a:rPr lang="de-CH" altLang="de-DE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und dann …?</a:t>
            </a:r>
          </a:p>
        </p:txBody>
      </p:sp>
      <p:sp>
        <p:nvSpPr>
          <p:cNvPr id="1176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4006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de-CH" altLang="de-DE" sz="44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d</a:t>
            </a:r>
            <a:r>
              <a:rPr lang="de-CH" altLang="de-DE" sz="4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ann multipliziert man die</a:t>
            </a:r>
          </a:p>
          <a:p>
            <a:pPr algn="ctr" eaLnBrk="1" hangingPunct="1">
              <a:buFontTx/>
              <a:buNone/>
            </a:pPr>
            <a:r>
              <a:rPr lang="de-CH" altLang="de-DE" sz="4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Heizgradstunden mit der</a:t>
            </a:r>
          </a:p>
          <a:p>
            <a:pPr algn="ctr" eaLnBrk="1" hangingPunct="1">
              <a:buFontTx/>
              <a:buNone/>
            </a:pPr>
            <a:r>
              <a:rPr lang="de-CH" altLang="de-DE" sz="4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Energie-Kennziffer und</a:t>
            </a:r>
          </a:p>
          <a:p>
            <a:pPr algn="ctr" eaLnBrk="1" hangingPunct="1">
              <a:buFontTx/>
              <a:buNone/>
            </a:pPr>
            <a:r>
              <a:rPr lang="de-CH" altLang="de-DE" sz="4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erhält den spezifischen</a:t>
            </a:r>
          </a:p>
          <a:p>
            <a:pPr algn="ctr" eaLnBrk="1" hangingPunct="1">
              <a:buFontTx/>
              <a:buNone/>
            </a:pPr>
            <a:r>
              <a:rPr lang="de-CH" altLang="de-DE" sz="4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Energieverbrauch eines </a:t>
            </a:r>
          </a:p>
          <a:p>
            <a:pPr algn="ctr" eaLnBrk="1" hangingPunct="1">
              <a:buFontTx/>
              <a:buNone/>
            </a:pPr>
            <a:r>
              <a:rPr lang="de-CH" altLang="de-DE" sz="4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Gebäudes</a:t>
            </a:r>
          </a:p>
          <a:p>
            <a:pPr eaLnBrk="1" hangingPunct="1">
              <a:buFontTx/>
              <a:buNone/>
            </a:pPr>
            <a:r>
              <a:rPr lang="de-CH" altLang="de-DE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(spezifisch = auf die Einheit m</a:t>
            </a:r>
            <a:r>
              <a:rPr lang="de-CH" altLang="de-DE" baseline="30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bezogen)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662266"/>
      </p:ext>
    </p:extLst>
  </p:cSld>
  <p:clrMapOvr>
    <a:masterClrMapping/>
  </p:clrMapOvr>
  <p:transition advTm="158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6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6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6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6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6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6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6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6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76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76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76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76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76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76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76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76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6578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865187"/>
          </a:xfrm>
        </p:spPr>
        <p:txBody>
          <a:bodyPr/>
          <a:lstStyle/>
          <a:p>
            <a:pPr eaLnBrk="1" hangingPunct="1"/>
            <a:r>
              <a:rPr lang="de-CH" altLang="de-DE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... ein Beispiel:</a:t>
            </a:r>
          </a:p>
        </p:txBody>
      </p:sp>
      <p:sp>
        <p:nvSpPr>
          <p:cNvPr id="117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123950"/>
            <a:ext cx="8928100" cy="57340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 m</a:t>
            </a:r>
            <a:r>
              <a:rPr lang="de-CH" altLang="de-DE" sz="3600" b="1" baseline="30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Gebäude, Baujahr 1910</a:t>
            </a:r>
          </a:p>
          <a:p>
            <a:pPr algn="ctr" eaLnBrk="1" hangingPunct="1">
              <a:buFontTx/>
              <a:buNone/>
            </a:pP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mit guter Bausubstanz und</a:t>
            </a:r>
          </a:p>
          <a:p>
            <a:pPr algn="ctr" eaLnBrk="1" hangingPunct="1">
              <a:buFontTx/>
              <a:buNone/>
            </a:pP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der E-Kennziffer 0,24 W/m</a:t>
            </a:r>
            <a:r>
              <a:rPr lang="de-CH" altLang="de-DE" sz="3600" b="1" baseline="30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K</a:t>
            </a:r>
          </a:p>
          <a:p>
            <a:pPr algn="ctr" eaLnBrk="1" hangingPunct="1">
              <a:buFontTx/>
              <a:buNone/>
            </a:pP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verbraucht heute in Basel-Stadt</a:t>
            </a:r>
          </a:p>
          <a:p>
            <a:pPr algn="ctr" eaLnBrk="1" hangingPunct="1">
              <a:buFontTx/>
              <a:buNone/>
            </a:pP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bei 75‘000 </a:t>
            </a:r>
            <a:r>
              <a:rPr lang="de-CH" altLang="de-DE" sz="3600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Kh</a:t>
            </a: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(°Celsius-Stunden)</a:t>
            </a:r>
          </a:p>
          <a:p>
            <a:pPr algn="ctr" eaLnBrk="1" hangingPunct="1">
              <a:buFontTx/>
              <a:buNone/>
            </a:pP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18‘000 </a:t>
            </a:r>
            <a:r>
              <a:rPr lang="de-CH" altLang="de-DE" sz="3600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Wh</a:t>
            </a: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Heizenergie / m</a:t>
            </a:r>
            <a:r>
              <a:rPr lang="de-CH" altLang="de-DE" sz="3600" b="1" baseline="30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 =</a:t>
            </a:r>
          </a:p>
          <a:p>
            <a:pPr algn="ctr" eaLnBrk="1" hangingPunct="1">
              <a:buFontTx/>
              <a:buNone/>
            </a:pP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18 kWh/m</a:t>
            </a:r>
            <a:r>
              <a:rPr lang="de-CH" altLang="de-DE" sz="3600" b="1" baseline="30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 = </a:t>
            </a:r>
          </a:p>
          <a:p>
            <a:pPr algn="ctr" eaLnBrk="1" hangingPunct="1">
              <a:buFontTx/>
              <a:buNone/>
            </a:pPr>
            <a:r>
              <a:rPr lang="de-CH" altLang="de-DE" sz="4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1,8 Lt. Heizöl = 1,8 m</a:t>
            </a:r>
            <a:r>
              <a:rPr lang="de-CH" altLang="de-DE" sz="4400" b="1" baseline="30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Erdgas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829513"/>
      </p:ext>
    </p:extLst>
  </p:cSld>
  <p:clrMapOvr>
    <a:masterClrMapping/>
  </p:clrMapOvr>
  <p:transition advTm="39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7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7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7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77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77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77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77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77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77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77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77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77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77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77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77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77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0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436" name="Rectangle 4"/>
          <p:cNvSpPr>
            <a:spLocks noGrp="1" noChangeArrowheads="1"/>
          </p:cNvSpPr>
          <p:nvPr>
            <p:ph type="title"/>
          </p:nvPr>
        </p:nvSpPr>
        <p:spPr>
          <a:xfrm>
            <a:off x="420687" y="-99490"/>
            <a:ext cx="8229600" cy="1079500"/>
          </a:xfrm>
        </p:spPr>
        <p:txBody>
          <a:bodyPr/>
          <a:lstStyle/>
          <a:p>
            <a:pPr eaLnBrk="1" hangingPunct="1"/>
            <a:r>
              <a:rPr lang="de-CH" altLang="de-DE" sz="6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Frage:</a:t>
            </a:r>
          </a:p>
        </p:txBody>
      </p:sp>
      <p:sp>
        <p:nvSpPr>
          <p:cNvPr id="1170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4" y="980010"/>
            <a:ext cx="8569325" cy="57614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de-CH" altLang="de-DE" sz="48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Kann der spezifische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de-CH" altLang="de-DE" sz="48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Energieverbrauch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de-CH" altLang="de-DE" sz="48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von 0,25 W/m</a:t>
            </a:r>
            <a:r>
              <a:rPr lang="de-CH" altLang="de-DE" sz="4800" b="1" baseline="30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8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K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de-CH" altLang="de-DE" sz="48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mit der EnEV und der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de-CH" altLang="de-DE" sz="48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U-Wert-Theorie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de-CH" altLang="de-DE" sz="48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berechnet werden?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CH" altLang="de-DE" sz="2400" b="1" dirty="0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de-CH" altLang="de-DE" sz="72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NEIN!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5440721"/>
      </p:ext>
    </p:extLst>
  </p:cSld>
  <p:clrMapOvr>
    <a:masterClrMapping/>
  </p:clrMapOvr>
  <p:transition advTm="163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0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0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0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0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0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0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70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70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7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7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7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7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7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7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70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70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043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6375" y="142875"/>
            <a:ext cx="2286000" cy="6346825"/>
          </a:xfrm>
        </p:spPr>
        <p:txBody>
          <a:bodyPr/>
          <a:lstStyle/>
          <a:p>
            <a:pPr eaLnBrk="1" hangingPunct="1"/>
            <a:r>
              <a:rPr lang="de-CH" altLang="de-DE" sz="6000" b="1" smtClean="0">
                <a:solidFill>
                  <a:srgbClr val="FFFF00"/>
                </a:solidFill>
              </a:rPr>
              <a:t>eine EVA für das BBL</a:t>
            </a:r>
            <a:br>
              <a:rPr lang="de-CH" altLang="de-DE" sz="6000" b="1" smtClean="0">
                <a:solidFill>
                  <a:srgbClr val="FFFF00"/>
                </a:solidFill>
              </a:rPr>
            </a:br>
            <a:r>
              <a:rPr lang="de-CH" altLang="de-DE" sz="6000" b="1" smtClean="0">
                <a:solidFill>
                  <a:srgbClr val="FFFF00"/>
                </a:solidFill>
              </a:rPr>
              <a:t>(AFB)</a:t>
            </a:r>
            <a:endParaRPr lang="de-CH" altLang="de-DE" smtClean="0">
              <a:solidFill>
                <a:srgbClr val="FFFF00"/>
              </a:solidFill>
            </a:endParaRPr>
          </a:p>
        </p:txBody>
      </p:sp>
      <p:pic>
        <p:nvPicPr>
          <p:cNvPr id="254979" name="Picture 3" descr="msotw9_temp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60" y="142875"/>
            <a:ext cx="4933950" cy="655291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877945"/>
      </p:ext>
    </p:extLst>
  </p:cSld>
  <p:clrMapOvr>
    <a:masterClrMapping/>
  </p:clrMapOvr>
  <p:transition advTm="15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1A Bundesgass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57313"/>
            <a:ext cx="8064500" cy="496728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03" name="Text Box 3"/>
          <p:cNvSpPr txBox="1">
            <a:spLocks noChangeArrowheads="1"/>
          </p:cNvSpPr>
          <p:nvPr/>
        </p:nvSpPr>
        <p:spPr bwMode="auto">
          <a:xfrm>
            <a:off x="0" y="333375"/>
            <a:ext cx="862171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1  Bundesgasse 32,  Jg. 1875</a:t>
            </a:r>
          </a:p>
          <a:p>
            <a:pPr lvl="1"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q = 0.16 W/m</a:t>
            </a:r>
            <a:r>
              <a:rPr lang="de-CH" altLang="de-DE" sz="4000" baseline="3000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07922"/>
      </p:ext>
    </p:extLst>
  </p:cSld>
  <p:clrMapOvr>
    <a:masterClrMapping/>
  </p:clrMapOvr>
  <p:transition advTm="15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2A Bundesgasse 8-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85875"/>
            <a:ext cx="7993063" cy="51133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611188" y="476250"/>
            <a:ext cx="70564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</a:pPr>
            <a:endParaRPr lang="de-DE" altLang="de-DE" b="0">
              <a:latin typeface="Times New Roman" panose="02020603050405020304" pitchFamily="18" charset="0"/>
            </a:endParaRP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</a:pPr>
            <a:endParaRPr lang="de-DE" altLang="de-DE" b="0">
              <a:latin typeface="Times New Roman" panose="02020603050405020304" pitchFamily="18" charset="0"/>
            </a:endParaRPr>
          </a:p>
        </p:txBody>
      </p:sp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566738" y="323850"/>
            <a:ext cx="80645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Bundesgasse 8 – 14,  Jg. 1900</a:t>
            </a:r>
          </a:p>
          <a:p>
            <a:pPr algn="ctr"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                             q = 0.21  W/m</a:t>
            </a:r>
            <a:r>
              <a:rPr lang="de-CH" altLang="de-DE" sz="4000" baseline="30000">
                <a:solidFill>
                  <a:srgbClr val="FF00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K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3141730"/>
      </p:ext>
    </p:extLst>
  </p:cSld>
  <p:clrMapOvr>
    <a:masterClrMapping/>
  </p:clrMapOvr>
  <p:transition advTm="67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9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3A Monbijoustras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4313"/>
            <a:ext cx="8064500" cy="48974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051" name="Text Box 3"/>
          <p:cNvSpPr txBox="1">
            <a:spLocks noChangeArrowheads="1"/>
          </p:cNvSpPr>
          <p:nvPr/>
        </p:nvSpPr>
        <p:spPr bwMode="auto">
          <a:xfrm>
            <a:off x="539750" y="476250"/>
            <a:ext cx="803751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3  Monbijoustrasse, Jg. 1924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q = 0.23  W/m</a:t>
            </a:r>
            <a:r>
              <a:rPr lang="de-CH" altLang="de-DE" sz="4000" baseline="30000">
                <a:solidFill>
                  <a:srgbClr val="FF00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2443191"/>
      </p:ext>
    </p:extLst>
  </p:cSld>
  <p:clrMapOvr>
    <a:masterClrMapping/>
  </p:clrMapOvr>
  <p:transition advTm="3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5A Viktoriastras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7848600" cy="51133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075" name="Text Box 3"/>
          <p:cNvSpPr txBox="1">
            <a:spLocks noChangeArrowheads="1"/>
          </p:cNvSpPr>
          <p:nvPr/>
        </p:nvSpPr>
        <p:spPr bwMode="auto">
          <a:xfrm>
            <a:off x="566738" y="323850"/>
            <a:ext cx="78755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5  Viktoriastrasse,  Jg.  1951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q =  0.31  W/m</a:t>
            </a:r>
            <a:r>
              <a:rPr lang="de-CH" altLang="de-DE" sz="4000" baseline="30000">
                <a:solidFill>
                  <a:srgbClr val="FF00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1477476"/>
      </p:ext>
    </p:extLst>
  </p:cSld>
  <p:clrMapOvr>
    <a:masterClrMapping/>
  </p:clrMapOvr>
  <p:transition advTm="7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5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6A Einsteinstras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7993063" cy="51847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Text Box 3"/>
          <p:cNvSpPr txBox="1">
            <a:spLocks noChangeArrowheads="1"/>
          </p:cNvSpPr>
          <p:nvPr/>
        </p:nvSpPr>
        <p:spPr bwMode="auto">
          <a:xfrm>
            <a:off x="522288" y="279400"/>
            <a:ext cx="792003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6  Einsteinstrasse,   Jg. 1958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q = 0.30  W/m</a:t>
            </a:r>
            <a:r>
              <a:rPr lang="de-CH" altLang="de-DE" sz="4000" baseline="30000">
                <a:solidFill>
                  <a:srgbClr val="FF00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477931"/>
      </p:ext>
    </p:extLst>
  </p:cSld>
  <p:clrMapOvr>
    <a:masterClrMapping/>
  </p:clrMapOvr>
  <p:transition advTm="50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7A Wylerstras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7848600" cy="51847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611188" y="333375"/>
            <a:ext cx="783113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7  Wylerstrasse,  Jg.  1971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q = 0.41  W/m</a:t>
            </a:r>
            <a:r>
              <a:rPr lang="de-CH" altLang="de-DE" sz="4000" baseline="30000">
                <a:solidFill>
                  <a:srgbClr val="FF00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888866"/>
      </p:ext>
    </p:extLst>
  </p:cSld>
  <p:clrMapOvr>
    <a:masterClrMapping/>
  </p:clrMapOvr>
  <p:transition advTm="5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20" y="274638"/>
            <a:ext cx="3970780" cy="1714162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heisser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RAMSES !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291742"/>
            <a:ext cx="4320600" cy="631292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2882890"/>
      </p:ext>
    </p:extLst>
  </p:cSld>
  <p:clrMapOvr>
    <a:masterClrMapping/>
  </p:clrMapOvr>
  <p:transition advTm="4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8A Taubenhal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14438"/>
            <a:ext cx="8207375" cy="53975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500063" y="357188"/>
            <a:ext cx="82359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accent2"/>
              </a:buClr>
              <a:buSzPct val="80000"/>
              <a:buFontTx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Taubenhalde,  Jg. 1975</a:t>
            </a:r>
          </a:p>
          <a:p>
            <a:pPr algn="ctr" eaLnBrk="1" hangingPunct="1">
              <a:spcBef>
                <a:spcPct val="50000"/>
              </a:spcBef>
              <a:buClr>
                <a:schemeClr val="accent2"/>
              </a:buClr>
              <a:buSzPct val="80000"/>
              <a:buFontTx/>
              <a:buNone/>
            </a:pP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                               q =  0.32  W/m</a:t>
            </a:r>
            <a:r>
              <a:rPr lang="de-CH" altLang="de-DE" sz="4000" baseline="30000">
                <a:solidFill>
                  <a:srgbClr val="FF00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145099"/>
      </p:ext>
    </p:extLst>
  </p:cSld>
  <p:clrMapOvr>
    <a:masterClrMapping/>
  </p:clrMapOvr>
  <p:transition advTm="47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7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9A Effingerstras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176712" cy="64801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4572000" y="404813"/>
            <a:ext cx="4572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9 Effingerstrasse Jg.  1973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q = 0.69  W/m</a:t>
            </a:r>
            <a:r>
              <a:rPr lang="de-CH" altLang="de-DE" sz="4000" baseline="3000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176101"/>
      </p:ext>
    </p:extLst>
  </p:cSld>
  <p:clrMapOvr>
    <a:masterClrMapping/>
  </p:clrMapOvr>
  <p:transition advTm="89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1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10 Eigerstras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8135938" cy="525621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195" name="Text Box 3"/>
          <p:cNvSpPr txBox="1">
            <a:spLocks noChangeArrowheads="1"/>
          </p:cNvSpPr>
          <p:nvPr/>
        </p:nvSpPr>
        <p:spPr bwMode="auto">
          <a:xfrm>
            <a:off x="0" y="333375"/>
            <a:ext cx="9144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10 Eigerstr.  61 – 65,  Jg. 1975/80</a:t>
            </a:r>
          </a:p>
          <a:p>
            <a:pPr algn="ctr"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latin typeface="Arial Rounded MT Bold" panose="020F0704030504030204" pitchFamily="34" charset="0"/>
              </a:rPr>
              <a:t>                                </a:t>
            </a: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q = 0.35  W/m</a:t>
            </a:r>
            <a:r>
              <a:rPr lang="de-CH" altLang="de-DE" sz="4000" baseline="30000">
                <a:solidFill>
                  <a:srgbClr val="FF00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56920"/>
      </p:ext>
    </p:extLst>
  </p:cSld>
  <p:clrMapOvr>
    <a:masterClrMapping/>
  </p:clrMapOvr>
  <p:transition advTm="8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11A SIBP  Zollikof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123950"/>
            <a:ext cx="8207375" cy="525621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219" name="Text Box 3"/>
          <p:cNvSpPr txBox="1">
            <a:spLocks noChangeArrowheads="1"/>
          </p:cNvSpPr>
          <p:nvPr/>
        </p:nvSpPr>
        <p:spPr bwMode="auto">
          <a:xfrm>
            <a:off x="468313" y="260350"/>
            <a:ext cx="842486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11  SIBP  Zollikofen, Jg. 1996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q = 0.20  W/m</a:t>
            </a:r>
            <a:r>
              <a:rPr lang="de-CH" altLang="de-DE" sz="4000" baseline="30000">
                <a:solidFill>
                  <a:srgbClr val="FF00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000">
                <a:solidFill>
                  <a:srgbClr val="FF0000"/>
                </a:solidFill>
                <a:latin typeface="Arial Rounded MT Bold" panose="020F0704030504030204" pitchFamily="34" charset="0"/>
              </a:rPr>
              <a:t>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3163251"/>
      </p:ext>
    </p:extLst>
  </p:cSld>
  <p:clrMapOvr>
    <a:masterClrMapping/>
  </p:clrMapOvr>
  <p:transition advTm="5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Bern 05 02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33375"/>
            <a:ext cx="5832475" cy="611981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611188" y="1700213"/>
            <a:ext cx="79216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… kein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Dachüberstand!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4339200"/>
      </p:ext>
    </p:extLst>
  </p:cSld>
  <p:clrMapOvr>
    <a:masterClrMapping/>
  </p:clrMapOvr>
  <p:transition advTm="43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Bern 05 02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7848600" cy="568801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66725" y="2060575"/>
            <a:ext cx="7634288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… keine frostsicheren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Backsteine!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066490"/>
      </p:ext>
    </p:extLst>
  </p:cSld>
  <p:clrMapOvr>
    <a:masterClrMapping/>
  </p:clrMapOvr>
  <p:transition advTm="4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Bern 05 02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71500"/>
            <a:ext cx="7920037" cy="57594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323850" y="3068638"/>
            <a:ext cx="83534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… ein Zwei-Schalen-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Mauerwerk 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80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das niemals funktioniert!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3819181"/>
      </p:ext>
    </p:extLst>
  </p:cSld>
  <p:clrMapOvr>
    <a:masterClrMapping/>
  </p:clrMapOvr>
  <p:transition advTm="81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Bern 05 02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3375"/>
            <a:ext cx="5688012" cy="611981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1979613" y="1700213"/>
            <a:ext cx="532923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… BR Villiger,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BR Dreifuss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und das BBL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wollten von der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Schande nichts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wissen!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1824951"/>
      </p:ext>
    </p:extLst>
  </p:cSld>
  <p:clrMapOvr>
    <a:masterClrMapping/>
  </p:clrMapOvr>
  <p:transition advTm="89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Bern 05 02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713"/>
            <a:ext cx="7813675" cy="57594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539750" y="3573463"/>
            <a:ext cx="83534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… und der Totalschaden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wird vom Volk bezahlt!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117738"/>
      </p:ext>
    </p:extLst>
  </p:cSld>
  <p:clrMapOvr>
    <a:masterClrMapping/>
  </p:clrMapOvr>
  <p:transition advTm="5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490" name="Text Box 2"/>
          <p:cNvSpPr txBox="1">
            <a:spLocks noChangeArrowheads="1"/>
          </p:cNvSpPr>
          <p:nvPr/>
        </p:nvSpPr>
        <p:spPr bwMode="auto">
          <a:xfrm>
            <a:off x="0" y="1484313"/>
            <a:ext cx="91440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… wie weiter?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600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8000">
                <a:solidFill>
                  <a:srgbClr val="FFFF00"/>
                </a:solidFill>
                <a:latin typeface="Arial Rounded MT Bold" panose="020F0704030504030204" pitchFamily="34" charset="0"/>
              </a:rPr>
              <a:t>… wie lauten die 	 Lösungen?</a:t>
            </a:r>
            <a:endParaRPr lang="de-CH" altLang="de-DE" sz="800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1397567"/>
      </p:ext>
    </p:extLst>
  </p:cSld>
  <p:clrMapOvr>
    <a:masterClrMapping/>
  </p:clrMapOvr>
  <p:transition advTm="2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5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5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5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5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kumente und Einstellungen\Paul Bossert\Eigene Dateien\Vorträge - Referate\Global Temperatur.gif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857250"/>
            <a:ext cx="8715375" cy="5668963"/>
          </a:xfrm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… wie warm war es </a:t>
            </a:r>
            <a:r>
              <a:rPr lang="de-CH" altLang="de-DE" sz="4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anno 300 ?</a:t>
            </a:r>
            <a:endParaRPr lang="de-CH" altLang="de-DE" sz="44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5148080" y="2852920"/>
            <a:ext cx="288040" cy="288040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8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514" name="Text Box 2"/>
          <p:cNvSpPr txBox="1">
            <a:spLocks noChangeArrowheads="1"/>
          </p:cNvSpPr>
          <p:nvPr/>
        </p:nvSpPr>
        <p:spPr bwMode="auto">
          <a:xfrm>
            <a:off x="0" y="549275"/>
            <a:ext cx="91440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… weg von den „Plättli“,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… den Blechbuden,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… Holzverkleidungen,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… den Glas-Schwarten,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… Zweischalen-Mauern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… und Betonelementen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367333"/>
      </p:ext>
    </p:extLst>
  </p:cSld>
  <p:clrMapOvr>
    <a:masterClrMapping/>
  </p:clrMapOvr>
  <p:transition advTm="141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6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6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6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6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6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6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16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16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16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16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16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16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53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.. zurück zum einfachen muralen Bauen mit: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Ziegel,  Kalkverputz,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Naturstein-Verkleidung,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Glas, Holz, Stahl, Beton!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Wetten - dass das </a:t>
            </a:r>
            <a:r>
              <a:rPr lang="de-CH" altLang="de-DE" sz="5400">
                <a:solidFill>
                  <a:srgbClr val="FFFF00"/>
                </a:solidFill>
                <a:latin typeface="Arial Rounded MT Bold" panose="020F0704030504030204" pitchFamily="34" charset="0"/>
              </a:rPr>
              <a:t>geht</a:t>
            </a: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 …   „yes, we can!“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76617"/>
      </p:ext>
    </p:extLst>
  </p:cSld>
  <p:clrMapOvr>
    <a:masterClrMapping/>
  </p:clrMapOvr>
  <p:transition advTm="142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17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17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17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17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17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17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65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z.B. das 4-Stein-Mauerwerk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Inhaltsplatzhalter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51400" y="908650"/>
          <a:ext cx="8641200" cy="5693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1" name="Acrobat Document" r:id="rId5" imgW="8019977" imgH="5667300" progId="AcroExch.Document.7">
                  <p:embed/>
                </p:oleObj>
              </mc:Choice>
              <mc:Fallback>
                <p:oleObj name="Acrobat Document" r:id="rId5" imgW="8019977" imgH="56673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400" y="908650"/>
                        <a:ext cx="8641200" cy="5693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554260560"/>
      </p:ext>
    </p:extLst>
  </p:cSld>
  <p:clrMapOvr>
    <a:masterClrMapping/>
  </p:clrMapOvr>
  <p:transition advTm="5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/>
          </p:nvPr>
        </p:nvGraphicFramePr>
        <p:xfrm>
          <a:off x="4406092" y="260560"/>
          <a:ext cx="4477896" cy="6336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35" name="Acrobat Document" r:id="rId5" imgW="5667119" imgH="8019810" progId="AcroExch.Document.7">
                  <p:embed/>
                </p:oleObj>
              </mc:Choice>
              <mc:Fallback>
                <p:oleObj name="Acrobat Document" r:id="rId5" imgW="5667119" imgH="801981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06092" y="260560"/>
                        <a:ext cx="4477896" cy="6336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37590" y="116540"/>
            <a:ext cx="426053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dirty="0" smtClean="0">
                <a:solidFill>
                  <a:srgbClr val="FFFF00"/>
                </a:solidFill>
              </a:rPr>
              <a:t>Aussen:</a:t>
            </a:r>
          </a:p>
          <a:p>
            <a:r>
              <a:rPr lang="de-CH" sz="3000" dirty="0" smtClean="0">
                <a:solidFill>
                  <a:srgbClr val="FFFF00"/>
                </a:solidFill>
              </a:rPr>
              <a:t>Solar-Absorber-Stein</a:t>
            </a:r>
          </a:p>
          <a:p>
            <a:r>
              <a:rPr lang="de-CH" sz="3000" dirty="0">
                <a:solidFill>
                  <a:srgbClr val="FFFF00"/>
                </a:solidFill>
              </a:rPr>
              <a:t>b</a:t>
            </a:r>
            <a:r>
              <a:rPr lang="de-CH" sz="3000" dirty="0" smtClean="0">
                <a:solidFill>
                  <a:srgbClr val="FFFF00"/>
                </a:solidFill>
              </a:rPr>
              <a:t>reit</a:t>
            </a:r>
          </a:p>
          <a:p>
            <a:endParaRPr lang="de-CH" sz="3000" dirty="0">
              <a:solidFill>
                <a:srgbClr val="FFFF00"/>
              </a:solidFill>
            </a:endParaRPr>
          </a:p>
          <a:p>
            <a:r>
              <a:rPr lang="de-CH" sz="3000" dirty="0" smtClean="0">
                <a:solidFill>
                  <a:srgbClr val="FFFF00"/>
                </a:solidFill>
              </a:rPr>
              <a:t>Solar-Absorber-Stein</a:t>
            </a:r>
          </a:p>
          <a:p>
            <a:r>
              <a:rPr lang="de-CH" sz="3000" dirty="0">
                <a:solidFill>
                  <a:srgbClr val="FFFF00"/>
                </a:solidFill>
              </a:rPr>
              <a:t>s</a:t>
            </a:r>
            <a:r>
              <a:rPr lang="de-CH" sz="3000" dirty="0" smtClean="0">
                <a:solidFill>
                  <a:srgbClr val="FFFF00"/>
                </a:solidFill>
              </a:rPr>
              <a:t>chmal</a:t>
            </a:r>
            <a:endParaRPr lang="de-CH" sz="3000" dirty="0">
              <a:solidFill>
                <a:srgbClr val="FFFF00"/>
              </a:solidFill>
            </a:endParaRPr>
          </a:p>
          <a:p>
            <a:endParaRPr lang="de-CH" sz="3000" dirty="0">
              <a:solidFill>
                <a:srgbClr val="FFFF00"/>
              </a:solidFill>
            </a:endParaRPr>
          </a:p>
          <a:p>
            <a:r>
              <a:rPr lang="de-CH" sz="3000" dirty="0" smtClean="0">
                <a:solidFill>
                  <a:srgbClr val="FFFF00"/>
                </a:solidFill>
              </a:rPr>
              <a:t>Innen:</a:t>
            </a:r>
            <a:endParaRPr lang="de-CH" sz="3000" dirty="0">
              <a:solidFill>
                <a:srgbClr val="FFFF00"/>
              </a:solidFill>
            </a:endParaRPr>
          </a:p>
          <a:p>
            <a:r>
              <a:rPr lang="de-CH" sz="3000" dirty="0">
                <a:solidFill>
                  <a:srgbClr val="FFFF00"/>
                </a:solidFill>
              </a:rPr>
              <a:t>Wärmedämm-Stein</a:t>
            </a:r>
          </a:p>
          <a:p>
            <a:r>
              <a:rPr lang="de-CH" sz="3000" dirty="0">
                <a:solidFill>
                  <a:srgbClr val="FFFF00"/>
                </a:solidFill>
              </a:rPr>
              <a:t>schmal</a:t>
            </a:r>
          </a:p>
          <a:p>
            <a:endParaRPr lang="de-CH" sz="3000" dirty="0" smtClean="0">
              <a:solidFill>
                <a:srgbClr val="FFFF00"/>
              </a:solidFill>
            </a:endParaRPr>
          </a:p>
          <a:p>
            <a:r>
              <a:rPr lang="de-CH" sz="3000" dirty="0" smtClean="0">
                <a:solidFill>
                  <a:srgbClr val="FFFF00"/>
                </a:solidFill>
              </a:rPr>
              <a:t>Wärmedämm -Stein </a:t>
            </a:r>
          </a:p>
          <a:p>
            <a:r>
              <a:rPr lang="de-CH" sz="3000" dirty="0">
                <a:solidFill>
                  <a:srgbClr val="FFFF00"/>
                </a:solidFill>
              </a:rPr>
              <a:t>b</a:t>
            </a:r>
            <a:r>
              <a:rPr lang="de-CH" sz="3000" dirty="0" smtClean="0">
                <a:solidFill>
                  <a:srgbClr val="FFFF00"/>
                </a:solidFill>
              </a:rPr>
              <a:t>reit</a:t>
            </a:r>
          </a:p>
          <a:p>
            <a:endParaRPr lang="de-CH" sz="2000" dirty="0">
              <a:solidFill>
                <a:srgbClr val="FFFF00"/>
              </a:solidFill>
            </a:endParaRPr>
          </a:p>
        </p:txBody>
      </p:sp>
      <p:cxnSp>
        <p:nvCxnSpPr>
          <p:cNvPr id="5" name="Gerade Verbindung mit Pfeil 4"/>
          <p:cNvCxnSpPr/>
          <p:nvPr/>
        </p:nvCxnSpPr>
        <p:spPr bwMode="auto">
          <a:xfrm flipV="1">
            <a:off x="1187530" y="1052670"/>
            <a:ext cx="4176580" cy="28804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Gerade Verbindung mit Pfeil 6"/>
          <p:cNvCxnSpPr/>
          <p:nvPr/>
        </p:nvCxnSpPr>
        <p:spPr bwMode="auto">
          <a:xfrm flipV="1">
            <a:off x="1619590" y="2492870"/>
            <a:ext cx="4104570" cy="21603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Gerade Verbindung mit Pfeil 11"/>
          <p:cNvCxnSpPr/>
          <p:nvPr/>
        </p:nvCxnSpPr>
        <p:spPr bwMode="auto">
          <a:xfrm flipV="1">
            <a:off x="1619590" y="3861060"/>
            <a:ext cx="5904820" cy="64809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Gerade Verbindung mit Pfeil 13"/>
          <p:cNvCxnSpPr/>
          <p:nvPr/>
        </p:nvCxnSpPr>
        <p:spPr bwMode="auto">
          <a:xfrm flipV="1">
            <a:off x="1187530" y="5301260"/>
            <a:ext cx="6336880" cy="5760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custDataLst>
      <p:tags r:id="rId2"/>
    </p:custDataLst>
    <p:extLst>
      <p:ext uri="{BB962C8B-B14F-4D97-AF65-F5344CB8AC3E}">
        <p14:creationId xmlns:p14="http://schemas.microsoft.com/office/powerpoint/2010/main" val="136937745"/>
      </p:ext>
    </p:extLst>
  </p:cSld>
  <p:clrMapOvr>
    <a:masterClrMapping/>
  </p:clrMapOvr>
  <p:transition advTm="22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540"/>
            <a:ext cx="91440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U-Wert und Wärmespeicherung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259540"/>
            <a:ext cx="8641200" cy="54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76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Text Box 2"/>
          <p:cNvSpPr txBox="1">
            <a:spLocks noChangeArrowheads="1"/>
          </p:cNvSpPr>
          <p:nvPr/>
        </p:nvSpPr>
        <p:spPr bwMode="auto">
          <a:xfrm>
            <a:off x="0" y="549275"/>
            <a:ext cx="91440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Der Erfolg: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… weniger Heizenergie, mehr Wohn-Gesundheit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FF00"/>
                </a:solidFill>
                <a:latin typeface="Arial Rounded MT Bold" panose="020F0704030504030204" pitchFamily="34" charset="0"/>
              </a:rPr>
              <a:t>… lange Haltbarkeit und viel weniger Unterhaltskosten!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3528985"/>
      </p:ext>
    </p:extLst>
  </p:cSld>
  <p:clrMapOvr>
    <a:masterClrMapping/>
  </p:clrMapOvr>
  <p:transition advTm="107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1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1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1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1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1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1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4" name="Picture 4" descr="Scannen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8496300" cy="446246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568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de-CH" altLang="de-DE" sz="4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… und hier für Politiker und </a:t>
            </a:r>
            <a:r>
              <a:rPr lang="de-CH" altLang="de-DE" sz="4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Bastler noch </a:t>
            </a:r>
            <a:r>
              <a:rPr lang="de-CH" altLang="de-DE" sz="4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eine spezielle</a:t>
            </a:r>
          </a:p>
          <a:p>
            <a:pPr algn="ctr" eaLnBrk="1" hangingPunct="1">
              <a:buFontTx/>
              <a:buNone/>
            </a:pPr>
            <a:r>
              <a:rPr lang="de-CH" altLang="de-DE" sz="4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    Ziegel-Anwendung</a:t>
            </a:r>
            <a:r>
              <a:rPr lang="de-CH" altLang="de-DE" sz="4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796506"/>
      </p:ext>
    </p:extLst>
  </p:cSld>
  <p:clrMapOvr>
    <a:masterClrMapping/>
  </p:clrMapOvr>
  <p:transition advTm="10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5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5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5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5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5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540"/>
            <a:ext cx="8229600" cy="778032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Erneuerbare Energie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827452"/>
            <a:ext cx="5544770" cy="3732057"/>
          </a:xfrm>
        </p:spPr>
      </p:pic>
      <p:sp>
        <p:nvSpPr>
          <p:cNvPr id="4" name="Textfeld 3"/>
          <p:cNvSpPr txBox="1"/>
          <p:nvPr/>
        </p:nvSpPr>
        <p:spPr>
          <a:xfrm>
            <a:off x="179389" y="914855"/>
            <a:ext cx="8965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solidFill>
                  <a:srgbClr val="FFFF00"/>
                </a:solidFill>
              </a:rPr>
              <a:t>10 Total-Energie-Anlagen (TEA) in den Jahren 1975 -1985</a:t>
            </a:r>
          </a:p>
          <a:p>
            <a:r>
              <a:rPr lang="de-CH" sz="2400" dirty="0" smtClean="0">
                <a:solidFill>
                  <a:srgbClr val="FFFF00"/>
                </a:solidFill>
              </a:rPr>
              <a:t>Kosten pro Anlage: nicht unter Fr. 500’000.00 !</a:t>
            </a:r>
            <a:endParaRPr lang="de-CH" sz="2400" dirty="0">
              <a:solidFill>
                <a:srgbClr val="FFFF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79389" y="5641110"/>
            <a:ext cx="83833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srgbClr val="FFFF00"/>
                </a:solidFill>
              </a:rPr>
              <a:t>TEA mit Diesel- oder Gasmotor von MWM</a:t>
            </a:r>
          </a:p>
          <a:p>
            <a:r>
              <a:rPr lang="de-CH" sz="3200" dirty="0" smtClean="0">
                <a:solidFill>
                  <a:srgbClr val="FFFF00"/>
                </a:solidFill>
              </a:rPr>
              <a:t>Mit Wärmepumpe und Strom-Generator</a:t>
            </a:r>
            <a:endParaRPr lang="de-CH" sz="3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2112273"/>
      </p:ext>
    </p:extLst>
  </p:cSld>
  <p:clrMapOvr>
    <a:masterClrMapping/>
  </p:clrMapOvr>
  <p:transition advTm="31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530"/>
            <a:ext cx="82296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z.B. mit Solar-</a:t>
            </a:r>
            <a:r>
              <a:rPr lang="de-CH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Thermie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124680"/>
            <a:ext cx="8641200" cy="549497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2468312"/>
      </p:ext>
    </p:extLst>
  </p:cSld>
  <p:clrMapOvr>
    <a:masterClrMapping/>
  </p:clrMapOvr>
  <p:transition advTm="7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540"/>
            <a:ext cx="9144000" cy="850042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Solarkollektor im Schaufenster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196690"/>
            <a:ext cx="8641200" cy="541548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8767817"/>
      </p:ext>
    </p:extLst>
  </p:cSld>
  <p:clrMapOvr>
    <a:masterClrMapping/>
  </p:clrMapOvr>
  <p:transition advTm="5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Colloseum</a:t>
            </a: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in ROM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72 bis 80 n. Chr.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50" y="1628750"/>
            <a:ext cx="8618350" cy="498766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779432"/>
      </p:ext>
    </p:extLst>
  </p:cSld>
  <p:clrMapOvr>
    <a:masterClrMapping/>
  </p:clrMapOvr>
  <p:transition advTm="6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540"/>
            <a:ext cx="9144000" cy="194427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Kollektorschnitt mit Sonne: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«Sonnenenergie ist Gratis-Energie»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2204830"/>
            <a:ext cx="8641200" cy="439656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841267"/>
      </p:ext>
    </p:extLst>
  </p:cSld>
  <p:clrMapOvr>
    <a:masterClrMapping/>
  </p:clrMapOvr>
  <p:transition advTm="9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4110" y="274638"/>
            <a:ext cx="3779890" cy="4954612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Solaranlage 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mit TEA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1982 in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Zürich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Wittikon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273858"/>
            <a:ext cx="5040700" cy="637159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0551009"/>
      </p:ext>
    </p:extLst>
  </p:cSld>
  <p:clrMapOvr>
    <a:masterClrMapping/>
  </p:clrMapOvr>
  <p:transition advTm="9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540"/>
            <a:ext cx="91440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marode Solaranlage: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1990 saniert und 1995 stillgelegt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456060"/>
            <a:ext cx="8641200" cy="513071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002101"/>
      </p:ext>
    </p:extLst>
  </p:cSld>
  <p:clrMapOvr>
    <a:masterClrMapping/>
  </p:clrMapOvr>
  <p:transition advTm="9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83656"/>
            <a:ext cx="91440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</a:t>
            </a:r>
            <a:r>
              <a:rPr lang="de-CH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S</a:t>
            </a: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olaranlage 2006 abgebaut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226656"/>
            <a:ext cx="8641200" cy="535643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039982"/>
      </p:ext>
    </p:extLst>
  </p:cSld>
  <p:clrMapOvr>
    <a:masterClrMapping/>
  </p:clrMapOvr>
  <p:transition advTm="6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540"/>
            <a:ext cx="82296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die Rückbaukosten !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Inhaltsplatzhalt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6973999"/>
              </p:ext>
            </p:extLst>
          </p:nvPr>
        </p:nvGraphicFramePr>
        <p:xfrm>
          <a:off x="251400" y="1367270"/>
          <a:ext cx="8641200" cy="529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1" name="Acrobat Document" r:id="rId5" imgW="8019977" imgH="5667300" progId="AcroExch.Document.7">
                  <p:embed/>
                </p:oleObj>
              </mc:Choice>
              <mc:Fallback>
                <p:oleObj name="Acrobat Document" r:id="rId5" imgW="8019977" imgH="56673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400" y="1367270"/>
                        <a:ext cx="8641200" cy="529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268140573"/>
      </p:ext>
    </p:extLst>
  </p:cSld>
  <p:clrMapOvr>
    <a:masterClrMapping/>
  </p:clrMapOvr>
  <p:transition advTm="60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88030" y="274638"/>
            <a:ext cx="4355970" cy="2434262"/>
          </a:xfrm>
        </p:spPr>
        <p:txBody>
          <a:bodyPr/>
          <a:lstStyle/>
          <a:p>
            <a:pPr algn="l"/>
            <a:r>
              <a:rPr lang="de-CH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e</a:t>
            </a: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in Rest-Kollektoren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wurden ...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285196"/>
            <a:ext cx="4503949" cy="6364422"/>
          </a:xfrm>
        </p:spPr>
      </p:pic>
      <p:sp>
        <p:nvSpPr>
          <p:cNvPr id="5" name="Textfeld 4"/>
          <p:cNvSpPr txBox="1"/>
          <p:nvPr/>
        </p:nvSpPr>
        <p:spPr>
          <a:xfrm>
            <a:off x="4932050" y="3284980"/>
            <a:ext cx="278954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dirty="0" smtClean="0">
                <a:solidFill>
                  <a:srgbClr val="FFFF00"/>
                </a:solidFill>
              </a:rPr>
              <a:t>… für </a:t>
            </a:r>
            <a:r>
              <a:rPr lang="de-CH" sz="4400" dirty="0">
                <a:solidFill>
                  <a:srgbClr val="FFFF00"/>
                </a:solidFill>
              </a:rPr>
              <a:t>die </a:t>
            </a:r>
            <a:br>
              <a:rPr lang="de-CH" sz="4400" dirty="0">
                <a:solidFill>
                  <a:srgbClr val="FFFF00"/>
                </a:solidFill>
              </a:rPr>
            </a:br>
            <a:r>
              <a:rPr lang="de-CH" sz="4400" dirty="0">
                <a:solidFill>
                  <a:srgbClr val="FFFF00"/>
                </a:solidFill>
              </a:rPr>
              <a:t>Nachwelt</a:t>
            </a:r>
            <a:br>
              <a:rPr lang="de-CH" sz="4400" dirty="0">
                <a:solidFill>
                  <a:srgbClr val="FFFF00"/>
                </a:solidFill>
              </a:rPr>
            </a:br>
            <a:r>
              <a:rPr lang="de-CH" sz="4400" dirty="0">
                <a:solidFill>
                  <a:srgbClr val="FFFF00"/>
                </a:solidFill>
              </a:rPr>
              <a:t>erhalten!</a:t>
            </a:r>
            <a:endParaRPr lang="de-CH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5039457"/>
      </p:ext>
    </p:extLst>
  </p:cSld>
  <p:clrMapOvr>
    <a:masterClrMapping/>
  </p:clrMapOvr>
  <p:transition advTm="7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eine Riesen-Solar-Anlage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490041"/>
            <a:ext cx="8641200" cy="5066747"/>
          </a:xfrm>
        </p:spPr>
      </p:pic>
    </p:spTree>
    <p:extLst>
      <p:ext uri="{BB962C8B-B14F-4D97-AF65-F5344CB8AC3E}">
        <p14:creationId xmlns:p14="http://schemas.microsoft.com/office/powerpoint/2010/main" val="3932580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Solar-</a:t>
            </a:r>
            <a:r>
              <a:rPr lang="de-CH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Thermie</a:t>
            </a: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für die Füchse!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717608"/>
            <a:ext cx="8641200" cy="4869165"/>
          </a:xfrm>
        </p:spPr>
      </p:pic>
    </p:spTree>
    <p:extLst>
      <p:ext uri="{BB962C8B-B14F-4D97-AF65-F5344CB8AC3E}">
        <p14:creationId xmlns:p14="http://schemas.microsoft.com/office/powerpoint/2010/main" val="1632702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430" y="197710"/>
            <a:ext cx="82296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Geothermie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08130" y="1052671"/>
            <a:ext cx="3522627" cy="3024420"/>
          </a:xfrm>
        </p:spPr>
        <p:txBody>
          <a:bodyPr/>
          <a:lstStyle/>
          <a:p>
            <a:pPr marL="0" indent="0">
              <a:buNone/>
            </a:pPr>
            <a:r>
              <a:rPr lang="de-CH" sz="4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Das AUS</a:t>
            </a:r>
          </a:p>
          <a:p>
            <a:pPr marL="0" indent="0">
              <a:buNone/>
            </a:pPr>
            <a:r>
              <a:rPr lang="de-CH" sz="4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in Basel</a:t>
            </a:r>
          </a:p>
          <a:p>
            <a:pPr marL="0" indent="0">
              <a:buNone/>
            </a:pPr>
            <a:r>
              <a:rPr lang="de-CH" sz="44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v</a:t>
            </a:r>
            <a:r>
              <a:rPr lang="de-CH" sz="4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or 10 Jahren</a:t>
            </a:r>
            <a:endParaRPr lang="de-CH" sz="44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21858" name="Picture 2" descr="Image_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00" y="1340710"/>
            <a:ext cx="5164172" cy="528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508130" y="4208777"/>
            <a:ext cx="329648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dirty="0" smtClean="0">
                <a:solidFill>
                  <a:srgbClr val="FFFF00"/>
                </a:solidFill>
              </a:rPr>
              <a:t>… in Zürich</a:t>
            </a:r>
          </a:p>
          <a:p>
            <a:r>
              <a:rPr lang="de-CH" sz="4400" dirty="0" smtClean="0">
                <a:solidFill>
                  <a:srgbClr val="FFFF00"/>
                </a:solidFill>
              </a:rPr>
              <a:t>und</a:t>
            </a:r>
          </a:p>
          <a:p>
            <a:r>
              <a:rPr lang="de-CH" sz="4400" dirty="0" smtClean="0">
                <a:solidFill>
                  <a:srgbClr val="FFFF00"/>
                </a:solidFill>
              </a:rPr>
              <a:t>St. Gallen!</a:t>
            </a:r>
            <a:endParaRPr lang="de-CH" sz="4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550725"/>
      </p:ext>
    </p:extLst>
  </p:cSld>
  <p:clrMapOvr>
    <a:masterClrMapping/>
  </p:clrMapOvr>
  <p:transition advTm="102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32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Staufen lässt Grüssen!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37174"/>
            <a:ext cx="8229600" cy="822611"/>
          </a:xfrm>
        </p:spPr>
        <p:txBody>
          <a:bodyPr/>
          <a:lstStyle/>
          <a:p>
            <a:pPr marL="0" indent="0" algn="ctr">
              <a:buNone/>
            </a:pPr>
            <a:r>
              <a:rPr lang="de-CH" sz="4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ein Dorf ist zerrissen!</a:t>
            </a:r>
            <a:endParaRPr lang="de-CH" sz="4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22882" name="Picture 2" descr="438480503DRERisseStaufenna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00" y="2244290"/>
            <a:ext cx="8641200" cy="43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126472"/>
      </p:ext>
    </p:extLst>
  </p:cSld>
  <p:clrMapOvr>
    <a:masterClrMapping/>
  </p:clrMapOvr>
  <p:transition advTm="14261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</p:spPr>
        <p:txBody>
          <a:bodyPr/>
          <a:lstStyle/>
          <a:p>
            <a:r>
              <a:rPr lang="de-DE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z.B. in OSTIA </a:t>
            </a:r>
            <a:r>
              <a:rPr lang="de-DE" altLang="de-DE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antica</a:t>
            </a:r>
            <a:r>
              <a:rPr lang="de-DE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 300 n. Chr.</a:t>
            </a:r>
          </a:p>
        </p:txBody>
      </p:sp>
      <p:pic>
        <p:nvPicPr>
          <p:cNvPr id="5" name="Inhaltsplatzhalter 4" descr="Ostia-Antica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" y="1052670"/>
            <a:ext cx="8636000" cy="5489575"/>
          </a:xfrm>
        </p:spPr>
      </p:pic>
      <p:sp>
        <p:nvSpPr>
          <p:cNvPr id="2" name="Ellipse 1"/>
          <p:cNvSpPr/>
          <p:nvPr/>
        </p:nvSpPr>
        <p:spPr bwMode="auto">
          <a:xfrm>
            <a:off x="4788030" y="3501010"/>
            <a:ext cx="1800250" cy="187226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95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2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in Staufen wird umgegraben!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595744"/>
            <a:ext cx="8641200" cy="506303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182276"/>
      </p:ext>
    </p:extLst>
  </p:cSld>
  <p:clrMapOvr>
    <a:masterClrMapping/>
  </p:clrMapOvr>
  <p:transition advTm="6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530"/>
            <a:ext cx="8229600" cy="706022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Photovoltaik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2082187"/>
            <a:ext cx="8641200" cy="4526633"/>
          </a:xfrm>
        </p:spPr>
      </p:pic>
      <p:sp>
        <p:nvSpPr>
          <p:cNvPr id="5" name="Textfeld 4"/>
          <p:cNvSpPr txBox="1"/>
          <p:nvPr/>
        </p:nvSpPr>
        <p:spPr>
          <a:xfrm>
            <a:off x="0" y="75055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 smtClean="0">
                <a:solidFill>
                  <a:srgbClr val="FFFF00"/>
                </a:solidFill>
              </a:rPr>
              <a:t>Elektrizitätswerk Kanton Zürich (EKZ)</a:t>
            </a:r>
            <a:endParaRPr lang="de-CH" sz="3600" dirty="0">
              <a:solidFill>
                <a:srgbClr val="FFFF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917330" y="1340710"/>
            <a:ext cx="5309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 smtClean="0">
                <a:solidFill>
                  <a:srgbClr val="FFFF00"/>
                </a:solidFill>
              </a:rPr>
              <a:t>Test-Anlage in Dietikon</a:t>
            </a:r>
            <a:endParaRPr lang="de-CH" sz="36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0351659"/>
      </p:ext>
    </p:extLst>
  </p:cSld>
  <p:clrMapOvr>
    <a:masterClrMapping/>
  </p:clrMapOvr>
  <p:transition advTm="8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707886"/>
            <a:ext cx="8641200" cy="5950897"/>
          </a:xfrm>
        </p:spPr>
      </p:pic>
      <p:sp>
        <p:nvSpPr>
          <p:cNvPr id="9" name="Textfeld 8"/>
          <p:cNvSpPr txBox="1"/>
          <p:nvPr/>
        </p:nvSpPr>
        <p:spPr>
          <a:xfrm>
            <a:off x="412367" y="0"/>
            <a:ext cx="8319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dirty="0" smtClean="0">
                <a:solidFill>
                  <a:srgbClr val="FFFF00"/>
                </a:solidFill>
              </a:rPr>
              <a:t>Strommessungen durch das EKZ</a:t>
            </a:r>
            <a:endParaRPr lang="de-CH" sz="40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3421269"/>
      </p:ext>
    </p:extLst>
  </p:cSld>
  <p:clrMapOvr>
    <a:masterClrMapping/>
  </p:clrMapOvr>
  <p:transition advTm="10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0040" y="274638"/>
            <a:ext cx="3826760" cy="2218232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Was kostet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der Strom 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beim EKZ ?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924933" y="2708900"/>
            <a:ext cx="36969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000" dirty="0" smtClean="0">
                <a:solidFill>
                  <a:srgbClr val="FFFF00"/>
                </a:solidFill>
              </a:rPr>
              <a:t>17.7 Rp. / kWh</a:t>
            </a:r>
          </a:p>
          <a:p>
            <a:pPr algn="ctr"/>
            <a:r>
              <a:rPr lang="de-CH" sz="4000" dirty="0">
                <a:solidFill>
                  <a:srgbClr val="FFFF00"/>
                </a:solidFill>
              </a:rPr>
              <a:t>b</a:t>
            </a:r>
            <a:r>
              <a:rPr lang="de-CH" sz="4000" dirty="0" smtClean="0">
                <a:solidFill>
                  <a:srgbClr val="FFFF00"/>
                </a:solidFill>
              </a:rPr>
              <a:t>zw.</a:t>
            </a:r>
            <a:endParaRPr lang="de-CH" sz="4000" dirty="0">
              <a:solidFill>
                <a:srgbClr val="FFFF00"/>
              </a:solidFill>
            </a:endParaRPr>
          </a:p>
          <a:p>
            <a:pPr algn="ctr"/>
            <a:r>
              <a:rPr lang="de-CH" sz="4000" dirty="0" smtClean="0">
                <a:solidFill>
                  <a:srgbClr val="FFFF00"/>
                </a:solidFill>
              </a:rPr>
              <a:t>16.0 Ct / kWh</a:t>
            </a:r>
            <a:endParaRPr lang="de-CH" sz="4000" dirty="0">
              <a:solidFill>
                <a:srgbClr val="FFFF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933759" y="4863922"/>
            <a:ext cx="40511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000" dirty="0">
                <a:solidFill>
                  <a:srgbClr val="FFFF00"/>
                </a:solidFill>
              </a:rPr>
              <a:t>i</a:t>
            </a:r>
            <a:r>
              <a:rPr lang="de-CH" sz="4000" dirty="0" smtClean="0">
                <a:solidFill>
                  <a:srgbClr val="FFFF00"/>
                </a:solidFill>
              </a:rPr>
              <a:t>n Deutschland:</a:t>
            </a:r>
          </a:p>
          <a:p>
            <a:pPr algn="ctr"/>
            <a:r>
              <a:rPr lang="de-CH" sz="4000" dirty="0" smtClean="0">
                <a:solidFill>
                  <a:srgbClr val="FFFF00"/>
                </a:solidFill>
              </a:rPr>
              <a:t>28.0 Ct / kWh</a:t>
            </a:r>
            <a:endParaRPr lang="de-CH" sz="4000" dirty="0">
              <a:solidFill>
                <a:srgbClr val="FFFF0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243162"/>
            <a:ext cx="4536630" cy="641562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596629"/>
      </p:ext>
    </p:extLst>
  </p:cSld>
  <p:clrMapOvr>
    <a:masterClrMapping/>
  </p:clrMapOvr>
  <p:transition advTm="18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293" y="476590"/>
            <a:ext cx="8891481" cy="5616780"/>
          </a:xfrm>
        </p:spPr>
        <p:txBody>
          <a:bodyPr/>
          <a:lstStyle/>
          <a:p>
            <a:pPr marL="0" indent="0">
              <a:buNone/>
            </a:pPr>
            <a:r>
              <a:rPr lang="de-CH" sz="3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Kosten der Photovoltaik in der Schweiz:</a:t>
            </a:r>
          </a:p>
          <a:p>
            <a:pPr marL="0" indent="0">
              <a:buNone/>
            </a:pPr>
            <a:endParaRPr lang="de-CH" sz="30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de-CH" sz="3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Die beste Solarzelle kostet in 25 Jahren brutto</a:t>
            </a:r>
          </a:p>
          <a:p>
            <a:pPr marL="0" indent="0">
              <a:buNone/>
            </a:pPr>
            <a:r>
              <a:rPr lang="de-CH" sz="3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Fr. 2’000.00/m</a:t>
            </a:r>
            <a:r>
              <a:rPr lang="de-CH" sz="3000" b="1" baseline="30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2</a:t>
            </a:r>
            <a:r>
              <a:rPr lang="de-CH" sz="3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(Unterhalt + Wechselrichter)</a:t>
            </a:r>
          </a:p>
          <a:p>
            <a:pPr marL="0" indent="0">
              <a:buNone/>
            </a:pPr>
            <a:endParaRPr lang="de-CH" sz="3000" b="1" dirty="0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de-CH" sz="3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Bei 190 kWh/a x 17.7 Rp./kWh ergibt das:</a:t>
            </a:r>
          </a:p>
          <a:p>
            <a:pPr marL="0" indent="0">
              <a:buNone/>
            </a:pPr>
            <a:r>
              <a:rPr lang="de-CH" sz="3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= Fr. 33.60/m</a:t>
            </a:r>
            <a:r>
              <a:rPr lang="de-CH" sz="3000" b="1" baseline="30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2</a:t>
            </a:r>
          </a:p>
          <a:p>
            <a:pPr marL="0" indent="0">
              <a:buNone/>
            </a:pPr>
            <a:endParaRPr lang="de-CH" sz="3000" b="1" dirty="0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de-CH" sz="3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Amortisationszeit ohne Annuität:</a:t>
            </a:r>
          </a:p>
          <a:p>
            <a:pPr marL="0" indent="0">
              <a:buNone/>
            </a:pPr>
            <a:r>
              <a:rPr lang="de-CH" sz="3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Fr. </a:t>
            </a:r>
            <a:r>
              <a:rPr lang="de-CH" sz="3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2’000.00/m</a:t>
            </a:r>
            <a:r>
              <a:rPr lang="de-CH" sz="3000" b="1" baseline="30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2</a:t>
            </a:r>
            <a:r>
              <a:rPr lang="de-CH" sz="3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: </a:t>
            </a:r>
            <a:r>
              <a:rPr lang="de-CH" sz="3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Fr. </a:t>
            </a:r>
            <a:r>
              <a:rPr lang="de-CH" sz="3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33.60/m</a:t>
            </a:r>
            <a:r>
              <a:rPr lang="de-CH" sz="3000" b="1" baseline="30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2</a:t>
            </a:r>
            <a:r>
              <a:rPr lang="de-CH" sz="3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= </a:t>
            </a:r>
            <a:r>
              <a:rPr lang="de-CH" sz="3000" b="1" u="sng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60 Jahre 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3401345"/>
      </p:ext>
    </p:extLst>
  </p:cSld>
  <p:clrMapOvr>
    <a:masterClrMapping/>
  </p:clrMapOvr>
  <p:transition advTm="337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3099422"/>
              </p:ext>
            </p:extLst>
          </p:nvPr>
        </p:nvGraphicFramePr>
        <p:xfrm>
          <a:off x="251400" y="272932"/>
          <a:ext cx="4318922" cy="6312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4" name="Acrobat Document" r:id="rId5" imgW="5667119" imgH="8019810" progId="AcroExch.Document.7">
                  <p:embed/>
                </p:oleObj>
              </mc:Choice>
              <mc:Fallback>
                <p:oleObj name="Acrobat Document" r:id="rId5" imgW="5667119" imgH="801981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400" y="272932"/>
                        <a:ext cx="4318922" cy="6312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4570322" y="365895"/>
            <a:ext cx="337432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500" dirty="0">
                <a:solidFill>
                  <a:srgbClr val="FFFF00"/>
                </a:solidFill>
              </a:rPr>
              <a:t>Vollkostenrechnung</a:t>
            </a:r>
            <a:r>
              <a:rPr lang="de-CH" sz="2500" dirty="0" smtClean="0">
                <a:solidFill>
                  <a:srgbClr val="FFFF00"/>
                </a:solidFill>
              </a:rPr>
              <a:t>:</a:t>
            </a:r>
            <a:endParaRPr lang="de-CH" sz="2500" dirty="0"/>
          </a:p>
        </p:txBody>
      </p:sp>
      <p:sp>
        <p:nvSpPr>
          <p:cNvPr id="9" name="Textfeld 8"/>
          <p:cNvSpPr txBox="1"/>
          <p:nvPr/>
        </p:nvSpPr>
        <p:spPr>
          <a:xfrm>
            <a:off x="4583612" y="980900"/>
            <a:ext cx="36650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00" dirty="0">
                <a:solidFill>
                  <a:srgbClr val="FFFF00"/>
                </a:solidFill>
              </a:rPr>
              <a:t>Anlagekosten (AK)</a:t>
            </a:r>
            <a:br>
              <a:rPr lang="de-CH" sz="2500" dirty="0">
                <a:solidFill>
                  <a:srgbClr val="FFFF00"/>
                </a:solidFill>
              </a:rPr>
            </a:br>
            <a:r>
              <a:rPr lang="de-CH" sz="2500" dirty="0">
                <a:solidFill>
                  <a:srgbClr val="FFFF00"/>
                </a:solidFill>
              </a:rPr>
              <a:t>= € 9’000.00 für 40 </a:t>
            </a:r>
            <a:r>
              <a:rPr lang="de-CH" sz="2500" dirty="0" smtClean="0">
                <a:solidFill>
                  <a:srgbClr val="FFFF00"/>
                </a:solidFill>
              </a:rPr>
              <a:t>m</a:t>
            </a:r>
            <a:r>
              <a:rPr lang="de-CH" sz="2500" baseline="30000" dirty="0" smtClean="0">
                <a:solidFill>
                  <a:srgbClr val="FFFF00"/>
                </a:solidFill>
              </a:rPr>
              <a:t>2</a:t>
            </a:r>
            <a:endParaRPr lang="de-CH" sz="2500" dirty="0"/>
          </a:p>
        </p:txBody>
      </p:sp>
      <p:sp>
        <p:nvSpPr>
          <p:cNvPr id="10" name="Textfeld 9"/>
          <p:cNvSpPr txBox="1"/>
          <p:nvPr/>
        </p:nvSpPr>
        <p:spPr>
          <a:xfrm>
            <a:off x="4583612" y="2018901"/>
            <a:ext cx="339387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500" dirty="0">
                <a:solidFill>
                  <a:srgbClr val="FFFF00"/>
                </a:solidFill>
              </a:rPr>
              <a:t>AK-brutto 20 Jahre</a:t>
            </a:r>
            <a:br>
              <a:rPr lang="de-CH" sz="2500" dirty="0">
                <a:solidFill>
                  <a:srgbClr val="FFFF00"/>
                </a:solidFill>
              </a:rPr>
            </a:br>
            <a:r>
              <a:rPr lang="de-CH" sz="2500" dirty="0">
                <a:solidFill>
                  <a:srgbClr val="FFFF00"/>
                </a:solidFill>
              </a:rPr>
              <a:t>= € 15’000.00 : 40 m</a:t>
            </a:r>
            <a:r>
              <a:rPr lang="de-CH" sz="2500" baseline="30000" dirty="0">
                <a:solidFill>
                  <a:srgbClr val="FFFF00"/>
                </a:solidFill>
              </a:rPr>
              <a:t>2</a:t>
            </a:r>
            <a:r>
              <a:rPr lang="de-CH" sz="2500" dirty="0">
                <a:solidFill>
                  <a:srgbClr val="FFFF00"/>
                </a:solidFill>
              </a:rPr>
              <a:t/>
            </a:r>
            <a:br>
              <a:rPr lang="de-CH" sz="2500" dirty="0">
                <a:solidFill>
                  <a:srgbClr val="FFFF00"/>
                </a:solidFill>
              </a:rPr>
            </a:br>
            <a:r>
              <a:rPr lang="de-CH" sz="2500" dirty="0">
                <a:solidFill>
                  <a:srgbClr val="FFFF00"/>
                </a:solidFill>
              </a:rPr>
              <a:t>= € </a:t>
            </a:r>
            <a:r>
              <a:rPr lang="de-CH" sz="2500" dirty="0" smtClean="0">
                <a:solidFill>
                  <a:srgbClr val="FFFF00"/>
                </a:solidFill>
              </a:rPr>
              <a:t>375.00/m</a:t>
            </a:r>
            <a:r>
              <a:rPr lang="de-CH" sz="2500" baseline="30000" dirty="0" smtClean="0">
                <a:solidFill>
                  <a:srgbClr val="FFFF00"/>
                </a:solidFill>
              </a:rPr>
              <a:t>2</a:t>
            </a:r>
            <a:endParaRPr lang="de-CH" sz="2500" dirty="0"/>
          </a:p>
        </p:txBody>
      </p:sp>
      <p:sp>
        <p:nvSpPr>
          <p:cNvPr id="11" name="Textfeld 10"/>
          <p:cNvSpPr txBox="1"/>
          <p:nvPr/>
        </p:nvSpPr>
        <p:spPr>
          <a:xfrm>
            <a:off x="4604116" y="3441623"/>
            <a:ext cx="440857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500" dirty="0">
                <a:solidFill>
                  <a:srgbClr val="FFFF00"/>
                </a:solidFill>
              </a:rPr>
              <a:t>Einspeisevergütung:</a:t>
            </a:r>
            <a:br>
              <a:rPr lang="de-CH" sz="2500" dirty="0">
                <a:solidFill>
                  <a:srgbClr val="FFFF00"/>
                </a:solidFill>
              </a:rPr>
            </a:br>
            <a:r>
              <a:rPr lang="de-CH" sz="2500" dirty="0">
                <a:solidFill>
                  <a:srgbClr val="FFFF00"/>
                </a:solidFill>
              </a:rPr>
              <a:t>130 kWh/m</a:t>
            </a:r>
            <a:r>
              <a:rPr lang="de-CH" sz="2500" baseline="30000" dirty="0">
                <a:solidFill>
                  <a:srgbClr val="FFFF00"/>
                </a:solidFill>
              </a:rPr>
              <a:t>2</a:t>
            </a:r>
            <a:r>
              <a:rPr lang="de-CH" sz="2500" dirty="0">
                <a:solidFill>
                  <a:srgbClr val="FFFF00"/>
                </a:solidFill>
              </a:rPr>
              <a:t>a x 12.3 Ct/kWh</a:t>
            </a:r>
            <a:br>
              <a:rPr lang="de-CH" sz="2500" dirty="0">
                <a:solidFill>
                  <a:srgbClr val="FFFF00"/>
                </a:solidFill>
              </a:rPr>
            </a:br>
            <a:r>
              <a:rPr lang="de-CH" sz="2500" dirty="0">
                <a:solidFill>
                  <a:srgbClr val="FFFF00"/>
                </a:solidFill>
              </a:rPr>
              <a:t>= € </a:t>
            </a:r>
            <a:r>
              <a:rPr lang="de-CH" sz="2500" dirty="0" smtClean="0">
                <a:solidFill>
                  <a:srgbClr val="FFFF00"/>
                </a:solidFill>
              </a:rPr>
              <a:t>16.00/m</a:t>
            </a:r>
            <a:r>
              <a:rPr lang="de-CH" sz="2500" baseline="30000" dirty="0" smtClean="0">
                <a:solidFill>
                  <a:srgbClr val="FFFF00"/>
                </a:solidFill>
              </a:rPr>
              <a:t>2</a:t>
            </a:r>
            <a:r>
              <a:rPr lang="de-CH" sz="2500" dirty="0" smtClean="0">
                <a:solidFill>
                  <a:srgbClr val="FFFF00"/>
                </a:solidFill>
              </a:rPr>
              <a:t>a</a:t>
            </a:r>
            <a:endParaRPr lang="de-CH" sz="2500" dirty="0"/>
          </a:p>
        </p:txBody>
      </p:sp>
      <p:sp>
        <p:nvSpPr>
          <p:cNvPr id="12" name="Textfeld 11"/>
          <p:cNvSpPr txBox="1"/>
          <p:nvPr/>
        </p:nvSpPr>
        <p:spPr>
          <a:xfrm>
            <a:off x="4604116" y="4914144"/>
            <a:ext cx="3842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500" dirty="0">
                <a:solidFill>
                  <a:srgbClr val="FFFF00"/>
                </a:solidFill>
              </a:rPr>
              <a:t>Amortisationszeit ohne </a:t>
            </a:r>
            <a:endParaRPr lang="de-CH" sz="2500" dirty="0" smtClean="0">
              <a:solidFill>
                <a:srgbClr val="FFFF00"/>
              </a:solidFill>
            </a:endParaRPr>
          </a:p>
          <a:p>
            <a:r>
              <a:rPr lang="de-CH" sz="2500" dirty="0" smtClean="0">
                <a:solidFill>
                  <a:srgbClr val="FFFF00"/>
                </a:solidFill>
              </a:rPr>
              <a:t>Annuität </a:t>
            </a:r>
            <a:r>
              <a:rPr lang="de-CH" sz="2500" dirty="0">
                <a:solidFill>
                  <a:srgbClr val="FFFF00"/>
                </a:solidFill>
              </a:rPr>
              <a:t>= 23 Jahre </a:t>
            </a:r>
            <a:r>
              <a:rPr lang="de-CH" sz="2500" dirty="0" smtClean="0">
                <a:solidFill>
                  <a:srgbClr val="FFFF00"/>
                </a:solidFill>
              </a:rPr>
              <a:t>!</a:t>
            </a:r>
            <a:endParaRPr lang="de-CH" sz="2500" dirty="0"/>
          </a:p>
        </p:txBody>
      </p:sp>
      <p:sp>
        <p:nvSpPr>
          <p:cNvPr id="14" name="Textfeld 13"/>
          <p:cNvSpPr txBox="1"/>
          <p:nvPr/>
        </p:nvSpPr>
        <p:spPr>
          <a:xfrm>
            <a:off x="4604116" y="6015250"/>
            <a:ext cx="39031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500" baseline="30000" dirty="0">
                <a:solidFill>
                  <a:srgbClr val="FFFF00"/>
                </a:solidFill>
              </a:rPr>
              <a:t>… </a:t>
            </a:r>
            <a:r>
              <a:rPr lang="de-CH" sz="2500" dirty="0">
                <a:solidFill>
                  <a:srgbClr val="FFFF00"/>
                </a:solidFill>
              </a:rPr>
              <a:t>dann wegschmeissen!</a:t>
            </a:r>
            <a:endParaRPr lang="de-CH" sz="2500" dirty="0"/>
          </a:p>
        </p:txBody>
      </p:sp>
      <p:sp>
        <p:nvSpPr>
          <p:cNvPr id="2" name="Textfeld 1"/>
          <p:cNvSpPr txBox="1"/>
          <p:nvPr/>
        </p:nvSpPr>
        <p:spPr>
          <a:xfrm>
            <a:off x="395420" y="3136611"/>
            <a:ext cx="3929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 smtClean="0"/>
              <a:t>BILD am 13. Mai 2016</a:t>
            </a:r>
            <a:endParaRPr lang="de-CH" sz="28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866594553"/>
      </p:ext>
    </p:extLst>
  </p:cSld>
  <p:clrMapOvr>
    <a:masterClrMapping/>
  </p:clrMapOvr>
  <p:transition advTm="35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4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57338"/>
          </a:xfrm>
        </p:spPr>
        <p:txBody>
          <a:bodyPr/>
          <a:lstStyle/>
          <a:p>
            <a:pPr eaLnBrk="1" hangingPunct="1"/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wo steuern wir hin?</a:t>
            </a:r>
          </a:p>
        </p:txBody>
      </p:sp>
      <p:pic>
        <p:nvPicPr>
          <p:cNvPr id="564229" name="Picture 5" descr="2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8642350" cy="49688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4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4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4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4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28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658" name="Rectangle 2"/>
          <p:cNvSpPr>
            <a:spLocks noChangeArrowheads="1"/>
          </p:cNvSpPr>
          <p:nvPr/>
        </p:nvSpPr>
        <p:spPr bwMode="auto">
          <a:xfrm>
            <a:off x="3776663" y="188913"/>
            <a:ext cx="53673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3300"/>
                </a:solidFill>
                <a:latin typeface="Arial Rounded MT Bold" panose="020F0704030504030204" pitchFamily="34" charset="0"/>
              </a:rPr>
              <a:t>… übrigens …</a:t>
            </a:r>
          </a:p>
        </p:txBody>
      </p:sp>
      <p:sp>
        <p:nvSpPr>
          <p:cNvPr id="1222659" name="Rectangle 3"/>
          <p:cNvSpPr>
            <a:spLocks noChangeArrowheads="1"/>
          </p:cNvSpPr>
          <p:nvPr/>
        </p:nvSpPr>
        <p:spPr bwMode="auto">
          <a:xfrm>
            <a:off x="0" y="2060575"/>
            <a:ext cx="921226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3300"/>
                </a:solidFill>
                <a:latin typeface="Arial Rounded MT Bold" panose="020F0704030504030204" pitchFamily="34" charset="0"/>
              </a:rPr>
              <a:t>lebendige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3300"/>
                </a:solidFill>
                <a:latin typeface="Arial Rounded MT Bold" panose="020F0704030504030204" pitchFamily="34" charset="0"/>
              </a:rPr>
              <a:t>Papageien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3300"/>
                </a:solidFill>
                <a:latin typeface="Arial Rounded MT Bold" panose="020F0704030504030204" pitchFamily="34" charset="0"/>
              </a:rPr>
              <a:t>fühlen sich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3300"/>
                </a:solidFill>
                <a:latin typeface="Arial Rounded MT Bold" panose="020F0704030504030204" pitchFamily="34" charset="0"/>
              </a:rPr>
              <a:t>sehr wohl 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6000">
                <a:solidFill>
                  <a:srgbClr val="FF3300"/>
                </a:solidFill>
                <a:latin typeface="Arial Rounded MT Bold" panose="020F0704030504030204" pitchFamily="34" charset="0"/>
              </a:rPr>
              <a:t>                … im Polystyrol!</a:t>
            </a:r>
          </a:p>
        </p:txBody>
      </p:sp>
    </p:spTree>
    <p:custDataLst>
      <p:tags r:id="rId1"/>
    </p:custDataLst>
  </p:cSld>
  <p:clrMapOvr>
    <a:masterClrMapping/>
  </p:clrMapOvr>
  <p:transition advTm="100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2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2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2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2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2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2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2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2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2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2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682" name="Rectangle 2"/>
          <p:cNvSpPr>
            <a:spLocks noChangeArrowheads="1"/>
          </p:cNvSpPr>
          <p:nvPr/>
        </p:nvSpPr>
        <p:spPr bwMode="auto">
          <a:xfrm>
            <a:off x="0" y="571500"/>
            <a:ext cx="91440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de-CH" altLang="de-DE" sz="6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Herzlichen Dank</a:t>
            </a:r>
          </a:p>
          <a:p>
            <a:pPr algn="ctr" eaLnBrk="1" hangingPunct="1">
              <a:buFontTx/>
              <a:buNone/>
            </a:pPr>
            <a:r>
              <a:rPr lang="de-CH" altLang="de-DE" sz="6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für Ihre</a:t>
            </a:r>
          </a:p>
          <a:p>
            <a:pPr algn="ctr" eaLnBrk="1" hangingPunct="1">
              <a:buFontTx/>
              <a:buNone/>
            </a:pPr>
            <a:r>
              <a:rPr lang="de-CH" altLang="de-DE" sz="6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Aufmerksamkeit</a:t>
            </a:r>
          </a:p>
          <a:p>
            <a:pPr algn="ctr" eaLnBrk="1" hangingPunct="1">
              <a:buFontTx/>
              <a:buNone/>
            </a:pPr>
            <a:endParaRPr lang="de-CH" altLang="de-DE" sz="66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0" y="485775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5400">
                <a:solidFill>
                  <a:srgbClr val="FFFF00"/>
                </a:solidFill>
                <a:latin typeface="Arial Rounded MT Bold" panose="020F0704030504030204" pitchFamily="34" charset="0"/>
              </a:rPr>
              <a:t>nun folgt die Diskussion !</a:t>
            </a:r>
          </a:p>
        </p:txBody>
      </p:sp>
    </p:spTree>
    <p:custDataLst>
      <p:tags r:id="rId1"/>
    </p:custDataLst>
  </p:cSld>
  <p:clrMapOvr>
    <a:masterClrMapping/>
  </p:clrMapOvr>
  <p:transition advTm="5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3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3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3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3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kumente und Einstellungen\Paul Bossert\Eigene Dateien\Eigene Bilder\01.04.2010\DSC02200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785938"/>
            <a:ext cx="8572500" cy="4697412"/>
          </a:xfrm>
        </p:spPr>
      </p:pic>
      <p:sp>
        <p:nvSpPr>
          <p:cNvPr id="3" name="Rechteck 2"/>
          <p:cNvSpPr>
            <a:spLocks noChangeArrowheads="1"/>
          </p:cNvSpPr>
          <p:nvPr/>
        </p:nvSpPr>
        <p:spPr bwMode="auto">
          <a:xfrm>
            <a:off x="285750" y="500063"/>
            <a:ext cx="85725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400">
                <a:solidFill>
                  <a:srgbClr val="FFFF00"/>
                </a:solidFill>
                <a:latin typeface="Arial Rounded MT Bold" panose="020F0704030504030204" pitchFamily="34" charset="0"/>
              </a:rPr>
              <a:t>Hofhäuser – enge Gassen</a:t>
            </a:r>
            <a:endParaRPr lang="de-CH" altLang="de-DE" sz="4400"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5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de-DE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dicke Wände</a:t>
            </a:r>
          </a:p>
        </p:txBody>
      </p:sp>
      <p:pic>
        <p:nvPicPr>
          <p:cNvPr id="16387" name="Picture 2" descr="C:\Dokumente und Einstellungen\Paul Bossert\Eigene Dateien\Eigene Bilder\01.04.2010\DSC0220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643063"/>
            <a:ext cx="8642350" cy="4954587"/>
          </a:xfrm>
        </p:spPr>
      </p:pic>
    </p:spTree>
    <p:custDataLst>
      <p:tags r:id="rId1"/>
    </p:custDataLst>
  </p:cSld>
  <p:clrMapOvr>
    <a:masterClrMapping/>
  </p:clrMapOvr>
  <p:transition advTm="36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440" y="16720"/>
            <a:ext cx="8229600" cy="850042"/>
          </a:xfrm>
        </p:spPr>
        <p:txBody>
          <a:bodyPr/>
          <a:lstStyle/>
          <a:p>
            <a:r>
              <a:rPr lang="de-CH" dirty="0" smtClean="0"/>
              <a:t> </a:t>
            </a: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…hohe Räume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0" y="1158258"/>
            <a:ext cx="8785220" cy="557253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136442"/>
      </p:ext>
    </p:extLst>
  </p:cSld>
  <p:clrMapOvr>
    <a:masterClrMapping/>
  </p:clrMapOvr>
  <p:transition advTm="4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massive Konstruktionen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0" y="1309314"/>
            <a:ext cx="8785220" cy="534946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779177"/>
      </p:ext>
    </p:extLst>
  </p:cSld>
  <p:clrMapOvr>
    <a:masterClrMapping/>
  </p:clrMapOvr>
  <p:transition advTm="3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0" y="16720"/>
            <a:ext cx="9144000" cy="963940"/>
          </a:xfrm>
        </p:spPr>
        <p:txBody>
          <a:bodyPr/>
          <a:lstStyle/>
          <a:p>
            <a:r>
              <a:rPr lang="de-DE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imposante Gebäude</a:t>
            </a:r>
          </a:p>
        </p:txBody>
      </p:sp>
      <p:pic>
        <p:nvPicPr>
          <p:cNvPr id="17411" name="Picture 2" descr="C:\Dokumente und Einstellungen\Paul Bossert\Eigene Dateien\Eigene Bilder\01.04.2010\DSC0221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341438"/>
            <a:ext cx="8642350" cy="5256212"/>
          </a:xfrm>
        </p:spPr>
      </p:pic>
    </p:spTree>
    <p:custDataLst>
      <p:tags r:id="rId1"/>
    </p:custDataLst>
  </p:cSld>
  <p:clrMapOvr>
    <a:masterClrMapping/>
  </p:clrMapOvr>
  <p:transition advTm="4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1788"/>
            <a:ext cx="9144000" cy="2017712"/>
          </a:xfrm>
          <a:solidFill>
            <a:srgbClr val="FF3300"/>
          </a:solidFill>
        </p:spPr>
        <p:txBody>
          <a:bodyPr/>
          <a:lstStyle/>
          <a:p>
            <a:pPr eaLnBrk="1" hangingPunct="1"/>
            <a:r>
              <a:rPr lang="de-CH" altLang="de-DE" sz="5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Klima-Wandel </a:t>
            </a:r>
            <a:br>
              <a:rPr lang="de-CH" altLang="de-DE" sz="5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sz="5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&amp; Städtebau</a:t>
            </a:r>
          </a:p>
        </p:txBody>
      </p:sp>
      <p:sp>
        <p:nvSpPr>
          <p:cNvPr id="596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5750" y="2565400"/>
            <a:ext cx="8572500" cy="3962400"/>
          </a:xfrm>
        </p:spPr>
        <p:txBody>
          <a:bodyPr/>
          <a:lstStyle/>
          <a:p>
            <a:pPr eaLnBrk="1" hangingPunct="1"/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Anpassung der Gebäudeplanung</a:t>
            </a:r>
          </a:p>
          <a:p>
            <a:pPr eaLnBrk="1" hangingPunct="1"/>
            <a:r>
              <a:rPr lang="de-CH" altLang="de-DE" sz="36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</a:t>
            </a: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n den Klimawandel</a:t>
            </a:r>
          </a:p>
          <a:p>
            <a:pPr eaLnBrk="1" hangingPunct="1">
              <a:lnSpc>
                <a:spcPct val="150000"/>
              </a:lnSpc>
            </a:pPr>
            <a:r>
              <a:rPr lang="de-CH" altLang="de-DE" sz="4800" b="1" u="sng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Vortrag von Paul Bossert</a:t>
            </a: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</a:p>
          <a:p>
            <a:pPr eaLnBrk="1" hangingPunct="1"/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bei der Konrad-Adenauer-Stiftung</a:t>
            </a:r>
          </a:p>
          <a:p>
            <a:pPr eaLnBrk="1" hangingPunct="1"/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17. Mai  2016  in  Köln, Hotel Park Inn</a:t>
            </a:r>
          </a:p>
        </p:txBody>
      </p:sp>
    </p:spTree>
    <p:custDataLst>
      <p:tags r:id="rId1"/>
    </p:custDataLst>
  </p:cSld>
  <p:clrMapOvr>
    <a:masterClrMapping/>
  </p:clrMapOvr>
  <p:transition advTm="163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6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6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6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6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6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6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6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6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6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6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6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6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kumente und Einstellungen\Paul Bossert\Eigene Dateien\Vorträge - Referate\Global Temperatur.gif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857250"/>
            <a:ext cx="8715375" cy="5668963"/>
          </a:xfrm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… wie warm war </a:t>
            </a:r>
            <a:r>
              <a:rPr lang="de-CH" altLang="de-DE" sz="4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es anno 1300 ?</a:t>
            </a:r>
            <a:endParaRPr lang="de-CH" altLang="de-DE" sz="44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6876320" y="2420860"/>
            <a:ext cx="288040" cy="288040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639158"/>
      </p:ext>
    </p:extLst>
  </p:cSld>
  <p:clrMapOvr>
    <a:masterClrMapping/>
  </p:clrMapOvr>
  <p:transition advTm="60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4977" y="288040"/>
            <a:ext cx="4029096" cy="227684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Zunfthaus zu Spinnwettern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in Basel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9" y="260560"/>
            <a:ext cx="4758891" cy="6326213"/>
          </a:xfrm>
        </p:spPr>
      </p:pic>
      <p:sp>
        <p:nvSpPr>
          <p:cNvPr id="5" name="Textfeld 4"/>
          <p:cNvSpPr txBox="1"/>
          <p:nvPr/>
        </p:nvSpPr>
        <p:spPr>
          <a:xfrm>
            <a:off x="5087985" y="3140960"/>
            <a:ext cx="39760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dirty="0">
                <a:solidFill>
                  <a:srgbClr val="FFFF00"/>
                </a:solidFill>
              </a:rPr>
              <a:t>gegründet am</a:t>
            </a:r>
            <a:br>
              <a:rPr lang="de-CH" sz="4400" dirty="0">
                <a:solidFill>
                  <a:srgbClr val="FFFF00"/>
                </a:solidFill>
              </a:rPr>
            </a:br>
            <a:r>
              <a:rPr lang="de-CH" sz="4400" dirty="0">
                <a:solidFill>
                  <a:srgbClr val="FFFF00"/>
                </a:solidFill>
              </a:rPr>
              <a:t>26. Sept.1248</a:t>
            </a:r>
            <a:endParaRPr lang="de-CH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8134964"/>
      </p:ext>
    </p:extLst>
  </p:cSld>
  <p:clrMapOvr>
    <a:masterClrMapping/>
  </p:clrMapOvr>
  <p:transition advTm="100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540"/>
            <a:ext cx="91440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Zunftwappen der Spinnwettern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35" y="1259540"/>
            <a:ext cx="6696930" cy="538967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655303"/>
      </p:ext>
    </p:extLst>
  </p:cSld>
  <p:clrMapOvr>
    <a:masterClrMapping/>
  </p:clrMapOvr>
  <p:transition advTm="2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1291 im August, Bundesbrief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der Eidgenossenschaft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Inhaltsplatzhalt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205094"/>
              </p:ext>
            </p:extLst>
          </p:nvPr>
        </p:nvGraphicFramePr>
        <p:xfrm>
          <a:off x="971500" y="1556740"/>
          <a:ext cx="7201000" cy="5087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67" name="Acrobat Document" r:id="rId5" imgW="8019977" imgH="5667300" progId="AcroExch.Document.7">
                  <p:embed/>
                </p:oleObj>
              </mc:Choice>
              <mc:Fallback>
                <p:oleObj name="Acrobat Document" r:id="rId5" imgW="8019977" imgH="56673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1500" y="1556740"/>
                        <a:ext cx="7201000" cy="5087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010539547"/>
      </p:ext>
    </p:extLst>
  </p:cSld>
  <p:clrMapOvr>
    <a:masterClrMapping/>
  </p:clrMapOvr>
  <p:transition advTm="84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1303 Schneidergasse 22 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8" name="Inhaltsplatzhalter 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245899"/>
              </p:ext>
            </p:extLst>
          </p:nvPr>
        </p:nvGraphicFramePr>
        <p:xfrm>
          <a:off x="1403560" y="1268700"/>
          <a:ext cx="6336880" cy="5328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59" name="Acrobat Document" r:id="rId5" imgW="5667119" imgH="4781430" progId="AcroExch.Document.7">
                  <p:embed/>
                </p:oleObj>
              </mc:Choice>
              <mc:Fallback>
                <p:oleObj name="Acrobat Document" r:id="rId5" imgW="5667119" imgH="478143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3560" y="1268700"/>
                        <a:ext cx="6336880" cy="5328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Ellipse 8"/>
          <p:cNvSpPr/>
          <p:nvPr/>
        </p:nvSpPr>
        <p:spPr bwMode="auto">
          <a:xfrm>
            <a:off x="3563860" y="5085230"/>
            <a:ext cx="1804365" cy="145781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93422221"/>
      </p:ext>
    </p:extLst>
  </p:cSld>
  <p:clrMapOvr>
    <a:masterClrMapping/>
  </p:clrMapOvr>
  <p:transition advTm="62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572000" y="5662380"/>
            <a:ext cx="4572000" cy="857250"/>
          </a:xfrm>
        </p:spPr>
        <p:txBody>
          <a:bodyPr/>
          <a:lstStyle/>
          <a:p>
            <a:pPr algn="l"/>
            <a:r>
              <a:rPr lang="de-DE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/>
            </a:r>
            <a:br>
              <a:rPr lang="de-DE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DE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/>
            </a:r>
            <a:br>
              <a:rPr lang="de-DE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DE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enge Gassen</a:t>
            </a:r>
            <a:br>
              <a:rPr lang="de-DE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DE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/>
            </a:r>
            <a:br>
              <a:rPr lang="de-DE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endParaRPr lang="de-DE" altLang="de-DE" b="1" dirty="0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8435" name="Inhaltsplatzhalter 3" descr="Schneidergasse 22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013" y="404580"/>
            <a:ext cx="4217987" cy="6115050"/>
          </a:xfrm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4566578" y="3337454"/>
            <a:ext cx="4572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4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hohe Häuser</a:t>
            </a:r>
            <a:r>
              <a:rPr lang="de-CH" altLang="de-DE" sz="4400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4572000" y="4454999"/>
            <a:ext cx="4572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4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dicke Wände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566578" y="225013"/>
            <a:ext cx="45774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 smtClean="0">
                <a:solidFill>
                  <a:srgbClr val="FFFF00"/>
                </a:solidFill>
              </a:rPr>
              <a:t>Haus Nr. 22</a:t>
            </a:r>
          </a:p>
          <a:p>
            <a:r>
              <a:rPr lang="de-CH" sz="4400" dirty="0" smtClean="0">
                <a:solidFill>
                  <a:srgbClr val="FFFF00"/>
                </a:solidFill>
              </a:rPr>
              <a:t>Schneidergasse</a:t>
            </a:r>
          </a:p>
          <a:p>
            <a:r>
              <a:rPr lang="de-CH" sz="4400" dirty="0">
                <a:solidFill>
                  <a:srgbClr val="FFFF00"/>
                </a:solidFill>
              </a:rPr>
              <a:t>i</a:t>
            </a:r>
            <a:r>
              <a:rPr lang="de-CH" sz="4400" dirty="0" smtClean="0">
                <a:solidFill>
                  <a:srgbClr val="FFFF00"/>
                </a:solidFill>
              </a:rPr>
              <a:t>n Basel</a:t>
            </a:r>
          </a:p>
          <a:p>
            <a:r>
              <a:rPr lang="de-CH" sz="4400" dirty="0" smtClean="0">
                <a:solidFill>
                  <a:srgbClr val="FFFF00"/>
                </a:solidFill>
              </a:rPr>
              <a:t>Baujahr 1303</a:t>
            </a:r>
            <a:endParaRPr lang="de-CH" sz="4400" dirty="0">
              <a:solidFill>
                <a:srgbClr val="FFFF00"/>
              </a:solidFill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 flipH="1">
            <a:off x="2463006" y="1988800"/>
            <a:ext cx="2181004" cy="12961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custDataLst>
      <p:tags r:id="rId1"/>
    </p:custDataLst>
  </p:cSld>
  <p:clrMapOvr>
    <a:masterClrMapping/>
  </p:clrMapOvr>
  <p:transition advTm="13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4" grpId="0"/>
      <p:bldP spid="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650"/>
          </a:xfrm>
        </p:spPr>
        <p:txBody>
          <a:bodyPr/>
          <a:lstStyle/>
          <a:p>
            <a:r>
              <a:rPr lang="de-CH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Turbulenz durch Gebäudeversatz</a:t>
            </a:r>
            <a:endParaRPr lang="de-CH" sz="40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Inhaltsplatzhalt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3182471"/>
              </p:ext>
            </p:extLst>
          </p:nvPr>
        </p:nvGraphicFramePr>
        <p:xfrm>
          <a:off x="251400" y="937980"/>
          <a:ext cx="8641200" cy="5616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9" name="Acrobat Document" r:id="rId5" imgW="12344265" imgH="8229600" progId="AcroExch.Document.7">
                  <p:embed/>
                </p:oleObj>
              </mc:Choice>
              <mc:Fallback>
                <p:oleObj name="Acrobat Document" r:id="rId5" imgW="12344265" imgH="82296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400" y="937980"/>
                        <a:ext cx="8641200" cy="5616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Gerade Verbindung mit Pfeil 4"/>
          <p:cNvCxnSpPr/>
          <p:nvPr/>
        </p:nvCxnSpPr>
        <p:spPr bwMode="auto">
          <a:xfrm flipH="1">
            <a:off x="2123660" y="764630"/>
            <a:ext cx="3816530" cy="532874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custDataLst>
      <p:tags r:id="rId2"/>
    </p:custDataLst>
    <p:extLst>
      <p:ext uri="{BB962C8B-B14F-4D97-AF65-F5344CB8AC3E}">
        <p14:creationId xmlns:p14="http://schemas.microsoft.com/office/powerpoint/2010/main" val="3958578172"/>
      </p:ext>
    </p:extLst>
  </p:cSld>
  <p:clrMapOvr>
    <a:masterClrMapping/>
  </p:clrMapOvr>
  <p:transition advTm="6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7980" y="274637"/>
            <a:ext cx="4716020" cy="2002203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Gebäudeversatz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an der Schneidergasse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235464"/>
            <a:ext cx="4176580" cy="642332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6651797"/>
      </p:ext>
    </p:extLst>
  </p:cSld>
  <p:clrMapOvr>
    <a:masterClrMapping/>
  </p:clrMapOvr>
  <p:transition advTm="4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Schneidergasse archäologisch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268700"/>
            <a:ext cx="5040700" cy="5352800"/>
          </a:xfrm>
        </p:spPr>
      </p:pic>
      <p:sp>
        <p:nvSpPr>
          <p:cNvPr id="5" name="Textfeld 4"/>
          <p:cNvSpPr txBox="1"/>
          <p:nvPr/>
        </p:nvSpPr>
        <p:spPr>
          <a:xfrm>
            <a:off x="5580140" y="1268700"/>
            <a:ext cx="35638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dirty="0" smtClean="0">
                <a:solidFill>
                  <a:srgbClr val="FFFF00"/>
                </a:solidFill>
              </a:rPr>
              <a:t>Grosses Erdbeben</a:t>
            </a:r>
          </a:p>
          <a:p>
            <a:r>
              <a:rPr lang="de-CH" sz="4000" dirty="0">
                <a:solidFill>
                  <a:srgbClr val="FFFF00"/>
                </a:solidFill>
              </a:rPr>
              <a:t>v</a:t>
            </a:r>
            <a:r>
              <a:rPr lang="de-CH" sz="4000" dirty="0" smtClean="0">
                <a:solidFill>
                  <a:srgbClr val="FFFF00"/>
                </a:solidFill>
              </a:rPr>
              <a:t>on Basel </a:t>
            </a:r>
          </a:p>
          <a:p>
            <a:r>
              <a:rPr lang="de-CH" sz="4000" dirty="0" smtClean="0">
                <a:solidFill>
                  <a:srgbClr val="FFFF00"/>
                </a:solidFill>
              </a:rPr>
              <a:t>18. Oktober 1356</a:t>
            </a:r>
          </a:p>
          <a:p>
            <a:endParaRPr lang="de-CH" sz="4000" dirty="0" smtClean="0">
              <a:solidFill>
                <a:srgbClr val="FFFF00"/>
              </a:solidFill>
            </a:endParaRPr>
          </a:p>
          <a:p>
            <a:r>
              <a:rPr lang="de-CH" sz="4000" dirty="0" smtClean="0">
                <a:solidFill>
                  <a:srgbClr val="FFFF00"/>
                </a:solidFill>
              </a:rPr>
              <a:t>Holz wurde</a:t>
            </a:r>
          </a:p>
          <a:p>
            <a:r>
              <a:rPr lang="de-CH" sz="4000" dirty="0">
                <a:solidFill>
                  <a:srgbClr val="FFFF00"/>
                </a:solidFill>
              </a:rPr>
              <a:t>z</a:t>
            </a:r>
            <a:r>
              <a:rPr lang="de-CH" sz="4000" dirty="0" smtClean="0">
                <a:solidFill>
                  <a:srgbClr val="FFFF00"/>
                </a:solidFill>
              </a:rPr>
              <a:t>u Stein</a:t>
            </a:r>
            <a:endParaRPr lang="de-CH" sz="4000" dirty="0">
              <a:solidFill>
                <a:srgbClr val="FFFF00"/>
              </a:solidFill>
            </a:endParaRPr>
          </a:p>
        </p:txBody>
      </p:sp>
      <p:cxnSp>
        <p:nvCxnSpPr>
          <p:cNvPr id="7" name="Gerade Verbindung mit Pfeil 6"/>
          <p:cNvCxnSpPr/>
          <p:nvPr/>
        </p:nvCxnSpPr>
        <p:spPr bwMode="auto">
          <a:xfrm flipH="1" flipV="1">
            <a:off x="2915770" y="2348850"/>
            <a:ext cx="2592360" cy="295241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Gerade Verbindung mit Pfeil 8"/>
          <p:cNvCxnSpPr/>
          <p:nvPr/>
        </p:nvCxnSpPr>
        <p:spPr bwMode="auto">
          <a:xfrm flipH="1" flipV="1">
            <a:off x="2843760" y="4293120"/>
            <a:ext cx="2592360" cy="15842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118188369"/>
      </p:ext>
    </p:extLst>
  </p:cSld>
  <p:clrMapOvr>
    <a:masterClrMapping/>
  </p:clrMapOvr>
  <p:transition advTm="15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kumente und Einstellungen\Paul Bossert\Eigene Dateien\Vorträge - Referate\Global Temperatur.gif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857250"/>
            <a:ext cx="8715375" cy="5668963"/>
          </a:xfrm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… </a:t>
            </a:r>
            <a:r>
              <a:rPr lang="de-CH" altLang="de-DE" sz="4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wie kalt </a:t>
            </a:r>
            <a:r>
              <a:rPr lang="de-CH" altLang="de-DE" sz="4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war </a:t>
            </a:r>
            <a:r>
              <a:rPr lang="de-CH" altLang="de-DE" sz="4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es anno 1600 ?</a:t>
            </a:r>
            <a:endParaRPr lang="de-CH" altLang="de-DE" sz="44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7452400" y="5949350"/>
            <a:ext cx="288040" cy="288040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5299554"/>
      </p:ext>
    </p:extLst>
  </p:cSld>
  <p:clrMapOvr>
    <a:masterClrMapping/>
  </p:clrMapOvr>
  <p:transition advTm="79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eaLnBrk="1" hangingPunct="1"/>
            <a:r>
              <a:rPr lang="de-CH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Wer ist Paul Bossert?</a:t>
            </a:r>
            <a:endParaRPr lang="de-DE" altLang="de-DE" b="1" dirty="0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5551" y="1314589"/>
            <a:ext cx="8229600" cy="5114925"/>
          </a:xfrm>
        </p:spPr>
        <p:txBody>
          <a:bodyPr anchor="ctr"/>
          <a:lstStyle/>
          <a:p>
            <a:pPr eaLnBrk="1" hangingPunct="1"/>
            <a:r>
              <a:rPr lang="de-CH" altLang="de-DE" sz="28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Ab 1954 = 62 Jahre Baustelle, Zeichenbrett und Computer - als Konstrukteur, Planer, Bauingenieur , Architekt, Bauphysiker </a:t>
            </a:r>
          </a:p>
          <a:p>
            <a:pPr eaLnBrk="1" hangingPunct="1"/>
            <a:r>
              <a:rPr lang="de-CH" altLang="de-DE" sz="28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Energie- und Bauschaden-Experte</a:t>
            </a:r>
          </a:p>
          <a:p>
            <a:pPr eaLnBrk="1" hangingPunct="1"/>
            <a:endParaRPr lang="de-CH" altLang="de-DE" sz="2800" b="1" dirty="0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eaLnBrk="1" hangingPunct="1"/>
            <a:r>
              <a:rPr lang="de-CH" altLang="de-DE" sz="28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Ab 1964 = 52 Jahre Bauphysik, Energie- und Wärmedämmtechnik</a:t>
            </a:r>
          </a:p>
          <a:p>
            <a:pPr eaLnBrk="1" hangingPunct="1"/>
            <a:endParaRPr lang="de-CH" altLang="de-DE" sz="2800" b="1" dirty="0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eaLnBrk="1" hangingPunct="1"/>
            <a:r>
              <a:rPr lang="de-CH" altLang="de-DE" sz="28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Ab 1974 = 42 Jahre Aufklärung als Referent und Verfasser - über Fehler im Bauwesen insbesondere in der Thermodynamik </a:t>
            </a:r>
            <a:endParaRPr lang="de-DE" altLang="de-DE" sz="2800" b="1" dirty="0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362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die </a:t>
            </a:r>
            <a:r>
              <a:rPr lang="de-CH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W</a:t>
            </a: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ikinger verliessen Grönland im Jahr 1350 !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772770"/>
            <a:ext cx="8641200" cy="47881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789272"/>
      </p:ext>
    </p:extLst>
  </p:cSld>
  <p:clrMapOvr>
    <a:masterClrMapping/>
  </p:clrMapOvr>
  <p:transition advTm="62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688" y="188550"/>
            <a:ext cx="9120312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1600 spielte man Eishockey auf den Grachten in Holland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9" y="1556740"/>
            <a:ext cx="8281150" cy="508880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739328"/>
      </p:ext>
    </p:extLst>
  </p:cSld>
  <p:clrMapOvr>
    <a:masterClrMapping/>
  </p:clrMapOvr>
  <p:transition advTm="5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88550"/>
            <a:ext cx="91440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... 1677 ist die Themse bei London zugefroren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0" y="1484730"/>
            <a:ext cx="8065120" cy="508082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768600"/>
      </p:ext>
    </p:extLst>
  </p:cSld>
  <p:clrMapOvr>
    <a:masterClrMapping/>
  </p:clrMapOvr>
  <p:transition advTm="49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540"/>
            <a:ext cx="918064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1709 ist die Lagune von Venedig zugefroren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5" y="1412720"/>
            <a:ext cx="6984970" cy="519880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664470"/>
      </p:ext>
    </p:extLst>
  </p:cSld>
  <p:clrMapOvr>
    <a:masterClrMapping/>
  </p:clrMapOvr>
  <p:transition advTm="59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kumente und Einstellungen\Paul Bossert\Eigene Dateien\Vorträge - Referate\Global Temperatur.gif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857250"/>
            <a:ext cx="8715375" cy="5668963"/>
          </a:xfrm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… </a:t>
            </a:r>
            <a:r>
              <a:rPr lang="de-CH" altLang="de-DE" sz="4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wie warm ist es 2016 ?</a:t>
            </a:r>
            <a:endParaRPr lang="de-CH" altLang="de-DE" sz="44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8100490" y="2708900"/>
            <a:ext cx="288040" cy="288040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2650458"/>
      </p:ext>
    </p:extLst>
  </p:cSld>
  <p:clrMapOvr>
    <a:masterClrMapping/>
  </p:clrMapOvr>
  <p:transition advTm="54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60810"/>
          </a:xfrm>
        </p:spPr>
        <p:txBody>
          <a:bodyPr/>
          <a:lstStyle/>
          <a:p>
            <a:r>
              <a:rPr lang="de-CH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Hafen der Insel </a:t>
            </a:r>
            <a:r>
              <a:rPr lang="de-CH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Spetses</a:t>
            </a: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  <a:r>
              <a:rPr lang="de-CH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bei Porto Heli, </a:t>
            </a: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auf </a:t>
            </a:r>
            <a:r>
              <a:rPr lang="de-CH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dem «Daumen» des </a:t>
            </a:r>
            <a:r>
              <a:rPr lang="de-CH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Pelopones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40" y="2060810"/>
            <a:ext cx="6136920" cy="456127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0684217"/>
      </p:ext>
    </p:extLst>
  </p:cSld>
  <p:clrMapOvr>
    <a:masterClrMapping/>
  </p:clrMapOvr>
  <p:transition advTm="11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540"/>
            <a:ext cx="91440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wie baut man in heissen Ländern? Der Hafen von </a:t>
            </a:r>
            <a:r>
              <a:rPr lang="de-CH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Spetses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484730"/>
            <a:ext cx="8641200" cy="512871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9825321"/>
      </p:ext>
    </p:extLst>
  </p:cSld>
  <p:clrMapOvr>
    <a:masterClrMapping/>
  </p:clrMapOvr>
  <p:transition advTm="6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44010" y="228390"/>
            <a:ext cx="4499990" cy="3344630"/>
          </a:xfrm>
        </p:spPr>
        <p:txBody>
          <a:bodyPr/>
          <a:lstStyle/>
          <a:p>
            <a:pPr algn="l"/>
            <a:r>
              <a:rPr lang="de-CH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Haus aus Stein</a:t>
            </a:r>
            <a:br>
              <a:rPr lang="de-CH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weiss gestrichen</a:t>
            </a:r>
            <a:br>
              <a:rPr lang="de-CH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Türen und</a:t>
            </a:r>
            <a:br>
              <a:rPr lang="de-CH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Fensterläden</a:t>
            </a:r>
            <a:br>
              <a:rPr lang="de-CH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geschlossen</a:t>
            </a:r>
            <a:endParaRPr lang="de-CH" sz="40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217939"/>
            <a:ext cx="4320600" cy="6440445"/>
          </a:xfrm>
        </p:spPr>
      </p:pic>
      <p:sp>
        <p:nvSpPr>
          <p:cNvPr id="3" name="Textfeld 2"/>
          <p:cNvSpPr txBox="1"/>
          <p:nvPr/>
        </p:nvSpPr>
        <p:spPr>
          <a:xfrm>
            <a:off x="4635404" y="3861060"/>
            <a:ext cx="29227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dirty="0">
                <a:solidFill>
                  <a:srgbClr val="FFFF00"/>
                </a:solidFill>
              </a:rPr>
              <a:t>am</a:t>
            </a:r>
            <a:br>
              <a:rPr lang="de-CH" sz="4000" dirty="0">
                <a:solidFill>
                  <a:srgbClr val="FFFF00"/>
                </a:solidFill>
              </a:rPr>
            </a:br>
            <a:r>
              <a:rPr lang="de-CH" sz="4000" dirty="0">
                <a:solidFill>
                  <a:srgbClr val="FFFF00"/>
                </a:solidFill>
              </a:rPr>
              <a:t>Morgen bis</a:t>
            </a:r>
            <a:br>
              <a:rPr lang="de-CH" sz="4000" dirty="0">
                <a:solidFill>
                  <a:srgbClr val="FFFF00"/>
                </a:solidFill>
              </a:rPr>
            </a:br>
            <a:r>
              <a:rPr lang="de-CH" sz="4000" dirty="0">
                <a:solidFill>
                  <a:srgbClr val="FFFF00"/>
                </a:solidFill>
              </a:rPr>
              <a:t>Mittag</a:t>
            </a:r>
            <a:endParaRPr lang="de-CH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509710"/>
      </p:ext>
    </p:extLst>
  </p:cSld>
  <p:clrMapOvr>
    <a:masterClrMapping/>
  </p:clrMapOvr>
  <p:transition advTm="9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55970" y="260560"/>
            <a:ext cx="4788030" cy="3312460"/>
          </a:xfrm>
        </p:spPr>
        <p:txBody>
          <a:bodyPr/>
          <a:lstStyle/>
          <a:p>
            <a:pPr algn="l"/>
            <a: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Haus aus Stein</a:t>
            </a:r>
            <a:b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weiss gestrichen</a:t>
            </a:r>
            <a: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/>
            </a:r>
            <a:b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Türen und</a:t>
            </a:r>
            <a:b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Fensterläden</a:t>
            </a:r>
            <a:b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werden geöffnet</a:t>
            </a:r>
            <a:endParaRPr lang="de-CH" sz="40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260560"/>
            <a:ext cx="4104570" cy="6397824"/>
          </a:xfrm>
        </p:spPr>
      </p:pic>
      <p:sp>
        <p:nvSpPr>
          <p:cNvPr id="3" name="Textfeld 2"/>
          <p:cNvSpPr txBox="1"/>
          <p:nvPr/>
        </p:nvSpPr>
        <p:spPr>
          <a:xfrm>
            <a:off x="4365630" y="4509150"/>
            <a:ext cx="3940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dirty="0">
                <a:solidFill>
                  <a:srgbClr val="FFFF00"/>
                </a:solidFill>
              </a:rPr>
              <a:t>am Nachmittag</a:t>
            </a:r>
            <a:endParaRPr lang="de-CH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2258838"/>
      </p:ext>
    </p:extLst>
  </p:cSld>
  <p:clrMapOvr>
    <a:masterClrMapping/>
  </p:clrMapOvr>
  <p:transition advTm="7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20" y="121717"/>
            <a:ext cx="4427980" cy="3379293"/>
          </a:xfrm>
        </p:spPr>
        <p:txBody>
          <a:bodyPr/>
          <a:lstStyle/>
          <a:p>
            <a:pPr algn="l"/>
            <a: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Haus aus Stein</a:t>
            </a:r>
            <a:b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weiss gestrichen</a:t>
            </a:r>
            <a:b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Türen und</a:t>
            </a:r>
            <a:b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Fensterläden</a:t>
            </a:r>
            <a:br>
              <a:rPr lang="de-CH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sind offen</a:t>
            </a:r>
            <a:endParaRPr lang="de-CH" sz="40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57641"/>
            <a:ext cx="4320600" cy="6464657"/>
          </a:xfrm>
        </p:spPr>
      </p:pic>
      <p:sp>
        <p:nvSpPr>
          <p:cNvPr id="3" name="Textfeld 2"/>
          <p:cNvSpPr txBox="1"/>
          <p:nvPr/>
        </p:nvSpPr>
        <p:spPr>
          <a:xfrm>
            <a:off x="4716020" y="4293120"/>
            <a:ext cx="2694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dirty="0">
                <a:solidFill>
                  <a:srgbClr val="FFFF00"/>
                </a:solidFill>
              </a:rPr>
              <a:t>am Abend</a:t>
            </a:r>
            <a:endParaRPr lang="de-CH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2966897"/>
      </p:ext>
    </p:extLst>
  </p:cSld>
  <p:clrMapOvr>
    <a:masterClrMapping/>
  </p:clrMapOvr>
  <p:transition advTm="81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930400"/>
          </a:xfrm>
        </p:spPr>
        <p:txBody>
          <a:bodyPr/>
          <a:lstStyle/>
          <a:p>
            <a:pPr eaLnBrk="1" hangingPunct="1"/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Die 3 Grundbedürfnisse</a:t>
            </a:r>
            <a:b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der Menschen</a:t>
            </a:r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2708275"/>
            <a:ext cx="8229600" cy="3889375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1. Nahrung</a:t>
            </a:r>
          </a:p>
          <a:p>
            <a:pPr marL="609600" indent="-609600" eaLnBrk="1" hangingPunct="1">
              <a:buFontTx/>
              <a:buNone/>
            </a:pPr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2. Behausung</a:t>
            </a:r>
            <a:r>
              <a:rPr lang="de-CH" altLang="de-DE" sz="4800" b="1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(Wetter)</a:t>
            </a:r>
          </a:p>
          <a:p>
            <a:pPr marL="609600" indent="-609600" eaLnBrk="1" hangingPunct="1">
              <a:buFontTx/>
              <a:buNone/>
            </a:pPr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3. Arbeit und Lohn </a:t>
            </a:r>
          </a:p>
          <a:p>
            <a:pPr marL="609600" indent="-609600" eaLnBrk="1" hangingPunct="1">
              <a:buFontTx/>
              <a:buNone/>
            </a:pPr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	um 1. und 2. zu bezahlen</a:t>
            </a:r>
          </a:p>
        </p:txBody>
      </p:sp>
    </p:spTree>
    <p:custDataLst>
      <p:tags r:id="rId1"/>
    </p:custDataLst>
  </p:cSld>
  <p:clrMapOvr>
    <a:masterClrMapping/>
  </p:clrMapOvr>
  <p:transition advTm="11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5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5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5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5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5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5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5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5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55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Der Hafen von </a:t>
            </a:r>
            <a:r>
              <a:rPr lang="de-CH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Spetses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556740"/>
            <a:ext cx="8641200" cy="506950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628868"/>
      </p:ext>
    </p:extLst>
  </p:cSld>
  <p:clrMapOvr>
    <a:masterClrMapping/>
  </p:clrMapOvr>
  <p:transition advTm="5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540"/>
            <a:ext cx="9144000" cy="1143000"/>
          </a:xfrm>
        </p:spPr>
        <p:txBody>
          <a:bodyPr/>
          <a:lstStyle/>
          <a:p>
            <a:r>
              <a:rPr lang="de-CH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Die neue Hafenverwaltung im Bau</a:t>
            </a:r>
            <a:endParaRPr lang="de-CH" sz="40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124680"/>
            <a:ext cx="8641200" cy="547062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6216638"/>
      </p:ext>
    </p:extLst>
  </p:cSld>
  <p:clrMapOvr>
    <a:masterClrMapping/>
  </p:clrMapOvr>
  <p:transition advTm="5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0040" y="332570"/>
            <a:ext cx="4283960" cy="1872260"/>
          </a:xfrm>
        </p:spPr>
        <p:txBody>
          <a:bodyPr/>
          <a:lstStyle/>
          <a:p>
            <a:pPr algn="l"/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ein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Massiv-Bau !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227541"/>
            <a:ext cx="4320600" cy="636492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672653"/>
      </p:ext>
    </p:extLst>
  </p:cSld>
  <p:clrMapOvr>
    <a:masterClrMapping/>
  </p:clrMapOvr>
  <p:transition advTm="31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44010" y="274638"/>
            <a:ext cx="4248590" cy="1930192"/>
          </a:xfrm>
        </p:spPr>
        <p:txBody>
          <a:bodyPr/>
          <a:lstStyle/>
          <a:p>
            <a:pPr algn="l"/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die Wände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sind ...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9" y="274638"/>
            <a:ext cx="4320601" cy="6311736"/>
          </a:xfrm>
        </p:spPr>
      </p:pic>
      <p:sp>
        <p:nvSpPr>
          <p:cNvPr id="3" name="Textfeld 2"/>
          <p:cNvSpPr txBox="1"/>
          <p:nvPr/>
        </p:nvSpPr>
        <p:spPr>
          <a:xfrm>
            <a:off x="4657134" y="2420860"/>
            <a:ext cx="31287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dirty="0">
                <a:solidFill>
                  <a:srgbClr val="FFFF00"/>
                </a:solidFill>
              </a:rPr>
              <a:t>2 Flaschen</a:t>
            </a:r>
            <a:endParaRPr lang="de-CH" sz="4400" dirty="0"/>
          </a:p>
        </p:txBody>
      </p:sp>
      <p:sp>
        <p:nvSpPr>
          <p:cNvPr id="5" name="Textfeld 4"/>
          <p:cNvSpPr txBox="1"/>
          <p:nvPr/>
        </p:nvSpPr>
        <p:spPr>
          <a:xfrm>
            <a:off x="4665848" y="3430506"/>
            <a:ext cx="20322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dirty="0">
                <a:solidFill>
                  <a:srgbClr val="FFFF00"/>
                </a:solidFill>
              </a:rPr>
              <a:t>dick !!!</a:t>
            </a:r>
            <a:endParaRPr lang="de-CH" sz="4400" dirty="0"/>
          </a:p>
        </p:txBody>
      </p:sp>
      <p:sp>
        <p:nvSpPr>
          <p:cNvPr id="6" name="Textfeld 5"/>
          <p:cNvSpPr txBox="1"/>
          <p:nvPr/>
        </p:nvSpPr>
        <p:spPr>
          <a:xfrm>
            <a:off x="4647969" y="4581160"/>
            <a:ext cx="3057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800" dirty="0">
                <a:solidFill>
                  <a:srgbClr val="FFFF00"/>
                </a:solidFill>
              </a:rPr>
              <a:t>c</a:t>
            </a:r>
            <a:r>
              <a:rPr lang="de-CH" sz="4800" dirty="0" smtClean="0">
                <a:solidFill>
                  <a:srgbClr val="FFFF00"/>
                </a:solidFill>
              </a:rPr>
              <a:t>a. 60 cm</a:t>
            </a:r>
            <a:endParaRPr lang="de-CH" sz="48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9400903"/>
      </p:ext>
    </p:extLst>
  </p:cSld>
  <p:clrMapOvr>
    <a:masterClrMapping/>
  </p:clrMapOvr>
  <p:transition advTm="10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686800" cy="1772769"/>
          </a:xfrm>
        </p:spPr>
        <p:txBody>
          <a:bodyPr/>
          <a:lstStyle/>
          <a:p>
            <a:pPr eaLnBrk="1" hangingPunct="1"/>
            <a:r>
              <a:rPr lang="de-CH" altLang="de-DE" sz="6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und was machen</a:t>
            </a:r>
            <a:br>
              <a:rPr lang="de-CH" altLang="de-DE" sz="6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sz="6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wir jetzt ?</a:t>
            </a:r>
          </a:p>
        </p:txBody>
      </p:sp>
      <p:sp>
        <p:nvSpPr>
          <p:cNvPr id="118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60810"/>
            <a:ext cx="9118860" cy="244834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de-CH" altLang="de-DE" sz="6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daraus folgt </a:t>
            </a:r>
          </a:p>
          <a:p>
            <a:pPr algn="ctr" eaLnBrk="1" hangingPunct="1">
              <a:buFontTx/>
              <a:buNone/>
            </a:pPr>
            <a:r>
              <a:rPr lang="de-CH" altLang="de-DE" sz="6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die Frage: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271574" y="4365130"/>
            <a:ext cx="657571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de-CH" altLang="de-DE" sz="6600" dirty="0">
                <a:solidFill>
                  <a:srgbClr val="FFFF00"/>
                </a:solidFill>
              </a:rPr>
              <a:t>was bringt die</a:t>
            </a:r>
          </a:p>
          <a:p>
            <a:pPr algn="ctr" eaLnBrk="1" hangingPunct="1">
              <a:buFontTx/>
              <a:buNone/>
            </a:pPr>
            <a:r>
              <a:rPr lang="de-CH" altLang="de-DE" sz="6600" dirty="0">
                <a:solidFill>
                  <a:srgbClr val="FFFF00"/>
                </a:solidFill>
              </a:rPr>
              <a:t>Energiewende?</a:t>
            </a:r>
          </a:p>
          <a:p>
            <a:endParaRPr lang="de-CH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722394"/>
      </p:ext>
    </p:extLst>
  </p:cSld>
  <p:clrMapOvr>
    <a:masterClrMapping/>
  </p:clrMapOvr>
  <p:transition advTm="9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0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0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0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80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80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80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0674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88550"/>
            <a:ext cx="9144000" cy="504408"/>
          </a:xfrm>
        </p:spPr>
        <p:txBody>
          <a:bodyPr/>
          <a:lstStyle/>
          <a:p>
            <a:r>
              <a:rPr lang="de-CH" altLang="de-DE" u="sng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Energiewende in Deutschland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836640"/>
            <a:ext cx="9128125" cy="6021360"/>
          </a:xfrm>
        </p:spPr>
        <p:txBody>
          <a:bodyPr/>
          <a:lstStyle/>
          <a:p>
            <a:r>
              <a:rPr lang="de-CH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Atomausstieg bis 2022 </a:t>
            </a:r>
            <a:r>
              <a:rPr lang="de-CH" altLang="de-DE" sz="2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(Beschluss Bundestag)</a:t>
            </a:r>
          </a:p>
          <a:p>
            <a:pPr marL="0" indent="0">
              <a:buNone/>
            </a:pPr>
            <a:r>
              <a:rPr lang="de-CH" altLang="de-DE" sz="1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       </a:t>
            </a:r>
            <a:r>
              <a:rPr lang="de-CH" altLang="de-DE" sz="20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Ist das gescheit ?</a:t>
            </a:r>
          </a:p>
          <a:p>
            <a:r>
              <a:rPr lang="de-CH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CO</a:t>
            </a:r>
            <a:r>
              <a:rPr lang="de-CH" altLang="de-DE" sz="2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2</a:t>
            </a:r>
            <a:r>
              <a:rPr lang="de-CH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-Minderung 40% bis 2020 </a:t>
            </a:r>
            <a:r>
              <a:rPr lang="de-CH" altLang="de-DE" sz="2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(Das Klima retten!)</a:t>
            </a:r>
          </a:p>
          <a:p>
            <a:pPr marL="0" indent="0">
              <a:buNone/>
            </a:pPr>
            <a:r>
              <a:rPr lang="de-CH" altLang="de-DE" sz="1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        </a:t>
            </a:r>
            <a:r>
              <a:rPr lang="de-CH" altLang="de-DE" sz="20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Ist das zu schaffen ?</a:t>
            </a:r>
          </a:p>
          <a:p>
            <a:r>
              <a:rPr lang="de-CH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EEG </a:t>
            </a:r>
            <a:r>
              <a:rPr lang="de-CH" altLang="de-DE" sz="2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(kostendeckende Einspeisevergütung)</a:t>
            </a:r>
          </a:p>
          <a:p>
            <a:pPr marL="0" indent="0">
              <a:buNone/>
            </a:pPr>
            <a:r>
              <a:rPr lang="de-CH" altLang="de-DE" sz="1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       </a:t>
            </a:r>
            <a:r>
              <a:rPr lang="de-CH" altLang="de-DE" sz="20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Ist das bezahlbar ?</a:t>
            </a:r>
          </a:p>
          <a:p>
            <a:r>
              <a:rPr lang="de-CH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Energie-Effizienz mit EnEV</a:t>
            </a:r>
          </a:p>
          <a:p>
            <a:pPr marL="0" indent="0">
              <a:buNone/>
            </a:pPr>
            <a:r>
              <a:rPr lang="de-CH" altLang="de-DE" sz="2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    (das CO</a:t>
            </a:r>
            <a:r>
              <a:rPr lang="de-CH" altLang="de-DE" sz="1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2</a:t>
            </a:r>
            <a:r>
              <a:rPr lang="de-CH" altLang="de-DE" sz="2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-Gebäudesanierungsprogramm)</a:t>
            </a:r>
          </a:p>
          <a:p>
            <a:pPr marL="0" indent="0">
              <a:buNone/>
            </a:pPr>
            <a:r>
              <a:rPr lang="de-CH" altLang="de-DE" sz="1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        </a:t>
            </a:r>
            <a:r>
              <a:rPr lang="de-CH" altLang="de-DE" sz="20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Ist das wirksam ?</a:t>
            </a:r>
          </a:p>
          <a:p>
            <a:r>
              <a:rPr lang="de-CH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Erneuerbare Energie </a:t>
            </a:r>
            <a:r>
              <a:rPr lang="de-CH" altLang="de-DE" sz="2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(Photovoltaik, Windkraft, Solarthermie, Geothermie, Holz, Biomasse, </a:t>
            </a:r>
            <a:r>
              <a:rPr lang="de-CH" altLang="de-DE" sz="2400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Wassserkraft</a:t>
            </a:r>
            <a:r>
              <a:rPr lang="de-CH" altLang="de-DE" sz="2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)</a:t>
            </a:r>
          </a:p>
          <a:p>
            <a:pPr marL="0" indent="0">
              <a:buNone/>
            </a:pPr>
            <a:r>
              <a:rPr lang="de-CH" altLang="de-DE" sz="1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       </a:t>
            </a:r>
            <a:r>
              <a:rPr lang="de-CH" altLang="de-DE" sz="20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Ist das zielführend ?</a:t>
            </a:r>
          </a:p>
        </p:txBody>
      </p:sp>
    </p:spTree>
    <p:custDataLst>
      <p:tags r:id="rId1"/>
    </p:custDataLst>
  </p:cSld>
  <p:clrMapOvr>
    <a:masterClrMapping/>
  </p:clrMapOvr>
  <p:transition advTm="28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" y="188550"/>
            <a:ext cx="9144000" cy="1143000"/>
          </a:xfrm>
        </p:spPr>
        <p:txBody>
          <a:bodyPr/>
          <a:lstStyle/>
          <a:p>
            <a:r>
              <a:rPr lang="de-CH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Atomausstieg:</a:t>
            </a:r>
            <a:br>
              <a:rPr lang="de-CH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wegen Fukushima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r>
              <a:rPr lang="de-CH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Die japanischen Bauingenieure haben gepfuscht !</a:t>
            </a:r>
          </a:p>
          <a:p>
            <a:endParaRPr lang="de-CH" altLang="de-DE" b="1" dirty="0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r>
              <a:rPr lang="de-CH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Die Schutzmauern waren für einen Tsunami zu niedrig und zu schwach dimensioniert !</a:t>
            </a:r>
          </a:p>
          <a:p>
            <a:endParaRPr lang="de-CH" altLang="de-DE" b="1" dirty="0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r>
              <a:rPr lang="de-CH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Und schon schiesst der Bundestag von der Hüfte aus – auf die AKWs !</a:t>
            </a:r>
          </a:p>
          <a:p>
            <a:endParaRPr lang="de-CH" altLang="de-DE" dirty="0" smtClean="0"/>
          </a:p>
        </p:txBody>
      </p:sp>
    </p:spTree>
    <p:custDataLst>
      <p:tags r:id="rId1"/>
    </p:custDataLst>
  </p:cSld>
  <p:clrMapOvr>
    <a:masterClrMapping/>
  </p:clrMapOvr>
  <p:transition advTm="181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980660"/>
            <a:ext cx="9144000" cy="791747"/>
          </a:xfrm>
        </p:spPr>
        <p:txBody>
          <a:bodyPr/>
          <a:lstStyle/>
          <a:p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Wer hat den CO</a:t>
            </a:r>
            <a:r>
              <a:rPr lang="de-CH" altLang="de-DE" sz="28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2</a:t>
            </a: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-Schwindel erfunden?</a:t>
            </a:r>
          </a:p>
        </p:txBody>
      </p: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584325" y="1844780"/>
            <a:ext cx="597535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Frau Maggie Thatcher 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2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wann 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2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im Jahr 1988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2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warum </a:t>
            </a:r>
            <a:r>
              <a:rPr lang="de-CH" altLang="de-DE" sz="36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2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6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Sie </a:t>
            </a:r>
            <a:r>
              <a:rPr lang="de-CH" altLang="de-DE" sz="3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hatte </a:t>
            </a:r>
            <a:r>
              <a:rPr lang="de-CH" altLang="de-DE" sz="36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Streit</a:t>
            </a:r>
            <a:endParaRPr lang="de-CH" altLang="de-DE" sz="36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m</a:t>
            </a:r>
            <a:r>
              <a:rPr lang="de-CH" altLang="de-DE" sz="36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it </a:t>
            </a:r>
            <a:r>
              <a:rPr lang="de-CH" altLang="de-DE" sz="3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den Gewerkschaften </a:t>
            </a:r>
            <a:r>
              <a:rPr lang="de-CH" altLang="de-DE" sz="36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!</a:t>
            </a:r>
            <a:endParaRPr lang="de-CH" altLang="de-DE" sz="36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254506" y="225973"/>
            <a:ext cx="48113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dirty="0" smtClean="0">
                <a:solidFill>
                  <a:srgbClr val="FFFF00"/>
                </a:solidFill>
              </a:rPr>
              <a:t>CO</a:t>
            </a:r>
            <a:r>
              <a:rPr lang="de-CH" sz="3200" dirty="0" smtClean="0">
                <a:solidFill>
                  <a:srgbClr val="FFFF00"/>
                </a:solidFill>
              </a:rPr>
              <a:t>2</a:t>
            </a:r>
            <a:r>
              <a:rPr lang="de-CH" sz="4400" dirty="0" smtClean="0">
                <a:solidFill>
                  <a:srgbClr val="FFFF00"/>
                </a:solidFill>
              </a:rPr>
              <a:t>- Minderung:</a:t>
            </a:r>
            <a:endParaRPr lang="de-CH" sz="4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58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988.10.14. Thatcher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64235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250825" y="6092825"/>
            <a:ext cx="86423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4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für </a:t>
            </a:r>
            <a:r>
              <a:rPr lang="de-CH" altLang="de-DE" sz="4400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AKW’s</a:t>
            </a:r>
            <a:r>
              <a:rPr lang="de-CH" altLang="de-DE" sz="4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  <a:r>
              <a:rPr lang="de-CH" altLang="de-DE" sz="4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- gegen CO2-Gefahr !</a:t>
            </a:r>
            <a:r>
              <a:rPr lang="de-CH" altLang="de-DE" sz="3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advTm="6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Das CO</a:t>
            </a:r>
            <a:r>
              <a:rPr lang="de-CH" altLang="de-DE" sz="32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2</a:t>
            </a:r>
            <a:r>
              <a:rPr lang="de-CH" altLang="de-DE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-Märchen</a:t>
            </a:r>
          </a:p>
        </p:txBody>
      </p: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395288" y="1989138"/>
            <a:ext cx="8353425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Frage 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36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Gibt es eine Kausalität </a:t>
            </a:r>
            <a:r>
              <a:rPr lang="de-CH" altLang="de-DE" sz="36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zwischen </a:t>
            </a:r>
            <a:r>
              <a:rPr lang="de-CH" altLang="de-DE" sz="3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CO</a:t>
            </a:r>
            <a:r>
              <a:rPr lang="de-CH" altLang="de-DE" sz="2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und der gehabten Klimaerwärmung?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36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36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8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NEIN !!!</a:t>
            </a:r>
          </a:p>
        </p:txBody>
      </p:sp>
    </p:spTree>
    <p:custDataLst>
      <p:tags r:id="rId1"/>
    </p:custDataLst>
  </p:cSld>
  <p:clrMapOvr>
    <a:masterClrMapping/>
  </p:clrMapOvr>
  <p:transition advTm="298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133600"/>
          </a:xfrm>
        </p:spPr>
        <p:txBody>
          <a:bodyPr/>
          <a:lstStyle/>
          <a:p>
            <a:pPr eaLnBrk="1" hangingPunct="1"/>
            <a:r>
              <a:rPr lang="de-CH" altLang="de-DE" sz="54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Behausungen bauen als Reaktion auf das Wetter:</a:t>
            </a: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2575" y="2322513"/>
            <a:ext cx="4535488" cy="41783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1. Kälte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2. Hitze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3. Regen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4. Wind</a:t>
            </a:r>
          </a:p>
        </p:txBody>
      </p:sp>
    </p:spTree>
    <p:custDataLst>
      <p:tags r:id="rId1"/>
    </p:custDataLst>
  </p:cSld>
  <p:clrMapOvr>
    <a:masterClrMapping/>
  </p:clrMapOvr>
  <p:transition advTm="111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0402" y="2420860"/>
            <a:ext cx="8642350" cy="2161082"/>
          </a:xfrm>
        </p:spPr>
        <p:txBody>
          <a:bodyPr/>
          <a:lstStyle/>
          <a:p>
            <a:r>
              <a:rPr lang="de-CH" altLang="de-DE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von Prof. Dr. Gerhard Gerlich</a:t>
            </a:r>
            <a:br>
              <a:rPr lang="de-CH" altLang="de-DE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und Dr. Ralf Tscheuschner</a:t>
            </a:r>
            <a:br>
              <a:rPr lang="de-CH" altLang="de-DE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falsifiziert !</a:t>
            </a:r>
            <a:endParaRPr lang="de-CH" altLang="de-DE" dirty="0" smtClean="0">
              <a:latin typeface="Arial Rounded MT Bold" panose="020F0704030504030204" pitchFamily="34" charset="0"/>
            </a:endParaRPr>
          </a:p>
        </p:txBody>
      </p: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61605" y="4869200"/>
            <a:ext cx="902247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dirty="0">
                <a:solidFill>
                  <a:srgbClr val="FFFF00"/>
                </a:solidFill>
                <a:latin typeface="Arial Rounded MT Bold" panose="020F0704030504030204" pitchFamily="34" charset="0"/>
              </a:rPr>
              <a:t>Das bedeutet für alle </a:t>
            </a:r>
            <a:r>
              <a:rPr lang="de-CH" altLang="de-DE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Klima-Wissenschaftler: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2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dirty="0">
                <a:solidFill>
                  <a:srgbClr val="FFFF00"/>
                </a:solidFill>
                <a:latin typeface="Arial Rounded MT Bold" panose="020F0704030504030204" pitchFamily="34" charset="0"/>
              </a:rPr>
              <a:t>Zurück auf Feld 1 – und alles von vorne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57516" y="548600"/>
            <a:ext cx="72289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altLang="de-DE" sz="4400" dirty="0">
                <a:solidFill>
                  <a:srgbClr val="FFFF00"/>
                </a:solidFill>
              </a:rPr>
              <a:t>Die Treibhausgas-Theorie</a:t>
            </a:r>
            <a:br>
              <a:rPr lang="de-CH" altLang="de-DE" sz="4400" dirty="0">
                <a:solidFill>
                  <a:srgbClr val="FFFF00"/>
                </a:solidFill>
              </a:rPr>
            </a:br>
            <a:r>
              <a:rPr lang="de-CH" altLang="de-DE" sz="4400" dirty="0">
                <a:solidFill>
                  <a:srgbClr val="FFFF00"/>
                </a:solidFill>
              </a:rPr>
              <a:t>wurde im Jahr 2009</a:t>
            </a:r>
            <a:endParaRPr lang="de-CH" sz="4400" dirty="0"/>
          </a:p>
        </p:txBody>
      </p:sp>
    </p:spTree>
    <p:custDataLst>
      <p:tags r:id="rId1"/>
    </p:custDataLst>
  </p:cSld>
  <p:clrMapOvr>
    <a:masterClrMapping/>
  </p:clrMapOvr>
  <p:transition advTm="29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00" y="188549"/>
            <a:ext cx="4848225" cy="648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292100" y="476590"/>
            <a:ext cx="366953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400" dirty="0" smtClean="0">
                <a:solidFill>
                  <a:srgbClr val="FFFF00"/>
                </a:solidFill>
              </a:rPr>
              <a:t>Titelblatt der</a:t>
            </a:r>
          </a:p>
          <a:p>
            <a:pPr algn="ctr"/>
            <a:endParaRPr lang="de-CH" sz="4400" dirty="0">
              <a:solidFill>
                <a:srgbClr val="FFFF00"/>
              </a:solidFill>
            </a:endParaRPr>
          </a:p>
          <a:p>
            <a:pPr algn="ctr"/>
            <a:r>
              <a:rPr lang="de-CH" sz="4400" dirty="0" smtClean="0">
                <a:solidFill>
                  <a:srgbClr val="FFFF00"/>
                </a:solidFill>
              </a:rPr>
              <a:t>Falsifikation</a:t>
            </a:r>
            <a:endParaRPr lang="de-CH" sz="4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48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92150"/>
            <a:ext cx="857885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971550" y="107950"/>
            <a:ext cx="7100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>
                <a:solidFill>
                  <a:srgbClr val="FFFF00"/>
                </a:solidFill>
                <a:latin typeface="Arial Rounded MT Bold" panose="020F0704030504030204" pitchFamily="34" charset="0"/>
              </a:rPr>
              <a:t>Der höhere Schwachsinn des IPCC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301625" y="6237288"/>
            <a:ext cx="8440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2800">
                <a:solidFill>
                  <a:srgbClr val="FFFF00"/>
                </a:solidFill>
                <a:latin typeface="Arial Rounded MT Bold" panose="020F0704030504030204" pitchFamily="34" charset="0"/>
              </a:rPr>
              <a:t>3-mal mehr Watt/m</a:t>
            </a:r>
            <a:r>
              <a:rPr lang="de-CH" altLang="de-DE" sz="2800" baseline="30000">
                <a:solidFill>
                  <a:srgbClr val="FFFF00"/>
                </a:solidFill>
                <a:latin typeface="Arial Rounded MT Bold" panose="020F0704030504030204" pitchFamily="34" charset="0"/>
              </a:rPr>
              <a:t>2</a:t>
            </a:r>
            <a:r>
              <a:rPr lang="de-CH" altLang="de-DE" sz="2800">
                <a:solidFill>
                  <a:srgbClr val="FFFF00"/>
                </a:solidFill>
                <a:latin typeface="Arial Rounded MT Bold" panose="020F0704030504030204" pitchFamily="34" charset="0"/>
              </a:rPr>
              <a:t> raus - als rein auf die Erde !</a:t>
            </a:r>
          </a:p>
        </p:txBody>
      </p:sp>
    </p:spTree>
    <p:custDataLst>
      <p:tags r:id="rId1"/>
    </p:custDataLst>
  </p:cSld>
  <p:clrMapOvr>
    <a:masterClrMapping/>
  </p:clrMapOvr>
  <p:transition advTm="48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de-DE" altLang="de-DE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…gemessen von MSU - Hadley</a:t>
            </a:r>
          </a:p>
        </p:txBody>
      </p:sp>
      <p:pic>
        <p:nvPicPr>
          <p:cNvPr id="23555" name="Picture 2" descr="C:\Dokumente und Einstellungen\Paul Bossert\Eigene Dateien\Vorträge - Referate\2009.12.00. Temp_Abnahm_Hadley_MSUCRUvsCO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73163"/>
            <a:ext cx="8642350" cy="4949825"/>
          </a:xfrm>
        </p:spPr>
      </p:pic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412875" y="6253163"/>
            <a:ext cx="63182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dirty="0">
                <a:solidFill>
                  <a:srgbClr val="FFFF00"/>
                </a:solidFill>
                <a:latin typeface="Arial Rounded MT Bold" panose="020F0704030504030204" pitchFamily="34" charset="0"/>
              </a:rPr>
              <a:t>CO</a:t>
            </a:r>
            <a:r>
              <a:rPr lang="de-CH" altLang="de-DE" sz="2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2</a:t>
            </a:r>
            <a:r>
              <a:rPr lang="de-CH" altLang="de-DE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steigt – Temperatur sinkt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0329137"/>
      </p:ext>
    </p:extLst>
  </p:cSld>
  <p:clrMapOvr>
    <a:masterClrMapping/>
  </p:clrMapOvr>
  <p:transition advTm="12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9" y="274638"/>
            <a:ext cx="5040701" cy="6384145"/>
          </a:xfrm>
        </p:spPr>
      </p:pic>
      <p:sp>
        <p:nvSpPr>
          <p:cNvPr id="5" name="Textfeld 4"/>
          <p:cNvSpPr txBox="1"/>
          <p:nvPr/>
        </p:nvSpPr>
        <p:spPr>
          <a:xfrm>
            <a:off x="5436120" y="2204830"/>
            <a:ext cx="347479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dirty="0" smtClean="0">
                <a:solidFill>
                  <a:srgbClr val="FFFF00"/>
                </a:solidFill>
              </a:rPr>
              <a:t>brachte </a:t>
            </a:r>
            <a:r>
              <a:rPr lang="de-CH" sz="4400" dirty="0">
                <a:solidFill>
                  <a:srgbClr val="FFFF00"/>
                </a:solidFill>
              </a:rPr>
              <a:t>die</a:t>
            </a:r>
            <a:br>
              <a:rPr lang="de-CH" sz="4400" dirty="0">
                <a:solidFill>
                  <a:srgbClr val="FFFF00"/>
                </a:solidFill>
              </a:rPr>
            </a:br>
            <a:r>
              <a:rPr lang="de-CH" sz="4400" dirty="0" smtClean="0">
                <a:solidFill>
                  <a:srgbClr val="FFFF00"/>
                </a:solidFill>
              </a:rPr>
              <a:t>Klima-</a:t>
            </a:r>
          </a:p>
          <a:p>
            <a:r>
              <a:rPr lang="de-CH" sz="4400" dirty="0" smtClean="0">
                <a:solidFill>
                  <a:srgbClr val="FFFF00"/>
                </a:solidFill>
              </a:rPr>
              <a:t>Geschichte!</a:t>
            </a:r>
            <a:endParaRPr lang="de-CH" sz="4400" dirty="0">
              <a:solidFill>
                <a:srgbClr val="FFFF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436120" y="476590"/>
            <a:ext cx="34617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dirty="0">
                <a:solidFill>
                  <a:srgbClr val="FFFF00"/>
                </a:solidFill>
              </a:rPr>
              <a:t>Auch die</a:t>
            </a:r>
            <a:br>
              <a:rPr lang="de-CH" sz="4400" dirty="0">
                <a:solidFill>
                  <a:srgbClr val="FFFF00"/>
                </a:solidFill>
              </a:rPr>
            </a:br>
            <a:r>
              <a:rPr lang="de-CH" sz="4400" dirty="0">
                <a:solidFill>
                  <a:srgbClr val="FFFF00"/>
                </a:solidFill>
              </a:rPr>
              <a:t>Tagesschau</a:t>
            </a:r>
            <a:endParaRPr lang="de-CH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6445058"/>
      </p:ext>
    </p:extLst>
  </p:cSld>
  <p:clrMapOvr>
    <a:masterClrMapping/>
  </p:clrMapOvr>
  <p:transition advTm="4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430" y="116540"/>
            <a:ext cx="8229600" cy="11430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die Frage aller Fragen: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00" y="1223734"/>
            <a:ext cx="7229314" cy="540075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7644666"/>
      </p:ext>
    </p:extLst>
  </p:cSld>
  <p:clrMapOvr>
    <a:masterClrMapping/>
  </p:clrMapOvr>
  <p:transition advTm="15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430" y="116540"/>
            <a:ext cx="8229600" cy="1152160"/>
          </a:xfrm>
        </p:spPr>
        <p:txBody>
          <a:bodyPr>
            <a:normAutofit fontScale="90000"/>
          </a:bodyPr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und die Schweiz macht statt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Klimaschutz …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30" y="1382048"/>
            <a:ext cx="8641200" cy="4525963"/>
          </a:xfrm>
        </p:spPr>
      </p:pic>
      <p:sp>
        <p:nvSpPr>
          <p:cNvPr id="5" name="Textfeld 4"/>
          <p:cNvSpPr txBox="1"/>
          <p:nvPr/>
        </p:nvSpPr>
        <p:spPr>
          <a:xfrm>
            <a:off x="2050030" y="6021360"/>
            <a:ext cx="5064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dirty="0">
                <a:solidFill>
                  <a:srgbClr val="FFFF00"/>
                </a:solidFill>
              </a:rPr>
              <a:t>… Gletscherschutz!</a:t>
            </a:r>
            <a:endParaRPr lang="de-CH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6455047"/>
      </p:ext>
    </p:extLst>
  </p:cSld>
  <p:clrMapOvr>
    <a:masterClrMapping/>
  </p:clrMapOvr>
  <p:transition advTm="7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60350"/>
            <a:ext cx="50419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26988" y="6273800"/>
            <a:ext cx="9117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>
                <a:solidFill>
                  <a:srgbClr val="FFFF00"/>
                </a:solidFill>
                <a:latin typeface="Arial Rounded MT Bold" panose="020F0704030504030204" pitchFamily="34" charset="0"/>
              </a:rPr>
              <a:t>Da hilft nur Beten: Dein Klimaschutz komme !</a:t>
            </a:r>
          </a:p>
        </p:txBody>
      </p:sp>
    </p:spTree>
    <p:custDataLst>
      <p:tags r:id="rId1"/>
    </p:custDataLst>
  </p:cSld>
  <p:clrMapOvr>
    <a:masterClrMapping/>
  </p:clrMapOvr>
  <p:transition advTm="79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19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642350" cy="64293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075" name="Text Box 3"/>
          <p:cNvSpPr txBox="1">
            <a:spLocks noChangeArrowheads="1"/>
          </p:cNvSpPr>
          <p:nvPr/>
        </p:nvSpPr>
        <p:spPr bwMode="auto">
          <a:xfrm>
            <a:off x="285750" y="214313"/>
            <a:ext cx="8785225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de-CH" altLang="de-DE" sz="6000" dirty="0">
                <a:solidFill>
                  <a:srgbClr val="FF9900"/>
                </a:solidFill>
                <a:latin typeface="Arial Rounded MT Bold" panose="020F0704030504030204" pitchFamily="34" charset="0"/>
              </a:rPr>
              <a:t>Die </a:t>
            </a:r>
            <a:r>
              <a:rPr lang="de-CH" altLang="de-DE" sz="6000" dirty="0" err="1">
                <a:solidFill>
                  <a:srgbClr val="FF9900"/>
                </a:solidFill>
                <a:latin typeface="Arial Rounded MT Bold" panose="020F0704030504030204" pitchFamily="34" charset="0"/>
              </a:rPr>
              <a:t>Klimatologen</a:t>
            </a:r>
            <a:r>
              <a:rPr lang="de-CH" altLang="de-DE" sz="6000" dirty="0">
                <a:solidFill>
                  <a:srgbClr val="FF9900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de-CH" altLang="de-DE" sz="6000" dirty="0">
                <a:solidFill>
                  <a:srgbClr val="FF9900"/>
                </a:solidFill>
                <a:latin typeface="Arial Rounded MT Bold" panose="020F0704030504030204" pitchFamily="34" charset="0"/>
              </a:rPr>
              <a:t>sind </a:t>
            </a:r>
            <a:r>
              <a:rPr lang="de-CH" altLang="de-DE" sz="6000" dirty="0" smtClean="0">
                <a:solidFill>
                  <a:srgbClr val="FF9900"/>
                </a:solidFill>
                <a:latin typeface="Arial Rounded MT Bold" panose="020F0704030504030204" pitchFamily="34" charset="0"/>
              </a:rPr>
              <a:t>etwa so</a:t>
            </a:r>
            <a:endParaRPr lang="de-CH" altLang="de-DE" sz="6000" dirty="0">
              <a:solidFill>
                <a:srgbClr val="FF9900"/>
              </a:solidFill>
              <a:latin typeface="Arial Rounded MT Bold" panose="020F0704030504030204" pitchFamily="34" charset="0"/>
            </a:endParaRPr>
          </a:p>
          <a:p>
            <a:pPr algn="ctr" eaLnBrk="1" hangingPunct="1">
              <a:buFontTx/>
              <a:buNone/>
            </a:pPr>
            <a:r>
              <a:rPr lang="de-CH" altLang="de-DE" sz="6000" dirty="0">
                <a:solidFill>
                  <a:srgbClr val="FF9900"/>
                </a:solidFill>
                <a:latin typeface="Arial Rounded MT Bold" panose="020F0704030504030204" pitchFamily="34" charset="0"/>
              </a:rPr>
              <a:t>    verrückt  wie … </a:t>
            </a:r>
          </a:p>
          <a:p>
            <a:pPr algn="ctr" eaLnBrk="1" hangingPunct="1">
              <a:buFontTx/>
              <a:buNone/>
            </a:pPr>
            <a:endParaRPr lang="de-CH" altLang="de-DE" sz="6000" dirty="0">
              <a:solidFill>
                <a:srgbClr val="FF9900"/>
              </a:solidFill>
              <a:latin typeface="Arial Rounded MT Bold" panose="020F0704030504030204" pitchFamily="34" charset="0"/>
            </a:endParaRPr>
          </a:p>
          <a:p>
            <a:pPr algn="ctr" eaLnBrk="1" hangingPunct="1">
              <a:buFontTx/>
              <a:buNone/>
            </a:pPr>
            <a:endParaRPr lang="de-CH" altLang="de-DE" sz="6000" dirty="0">
              <a:solidFill>
                <a:srgbClr val="FF9900"/>
              </a:solidFill>
              <a:latin typeface="Arial Rounded MT Bold" panose="020F0704030504030204" pitchFamily="34" charset="0"/>
            </a:endParaRPr>
          </a:p>
          <a:p>
            <a:pPr algn="ctr" eaLnBrk="1" hangingPunct="1">
              <a:buFontTx/>
              <a:buNone/>
            </a:pPr>
            <a:r>
              <a:rPr lang="de-CH" altLang="de-DE" sz="6000" dirty="0">
                <a:solidFill>
                  <a:srgbClr val="FF9900"/>
                </a:solidFill>
                <a:latin typeface="Arial Rounded MT Bold" panose="020F0704030504030204" pitchFamily="34" charset="0"/>
              </a:rPr>
              <a:t>… wie dieses </a:t>
            </a:r>
            <a:r>
              <a:rPr lang="de-CH" altLang="de-DE" sz="6000" dirty="0" smtClean="0">
                <a:solidFill>
                  <a:srgbClr val="FF9900"/>
                </a:solidFill>
                <a:latin typeface="Arial Rounded MT Bold" panose="020F0704030504030204" pitchFamily="34" charset="0"/>
              </a:rPr>
              <a:t>Fahrrad </a:t>
            </a:r>
            <a:r>
              <a:rPr lang="de-CH" altLang="de-DE" sz="6000" dirty="0">
                <a:solidFill>
                  <a:srgbClr val="FF9900"/>
                </a:solidFill>
                <a:latin typeface="Arial Rounded MT Bold" panose="020F0704030504030204" pitchFamily="34" charset="0"/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p:transition advTm="19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430" y="1916790"/>
            <a:ext cx="8229600" cy="1872260"/>
          </a:xfrm>
        </p:spPr>
        <p:txBody>
          <a:bodyPr/>
          <a:lstStyle/>
          <a:p>
            <a:r>
              <a:rPr lang="de-CH" sz="6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Energie-Effizienz</a:t>
            </a:r>
            <a:br>
              <a:rPr lang="de-CH" sz="6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sz="6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mit der EnEV</a:t>
            </a:r>
            <a:endParaRPr lang="de-CH" sz="60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5929085"/>
      </p:ext>
    </p:extLst>
  </p:cSld>
  <p:clrMapOvr>
    <a:masterClrMapping/>
  </p:clrMapOvr>
  <p:transition advTm="2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930400"/>
          </a:xfrm>
        </p:spPr>
        <p:txBody>
          <a:bodyPr/>
          <a:lstStyle/>
          <a:p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und diese Behausungen</a:t>
            </a:r>
            <a:b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bestehen meistens nur aus: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7675" y="2492375"/>
            <a:ext cx="5699125" cy="403225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Wand</a:t>
            </a:r>
          </a:p>
          <a:p>
            <a:pPr marL="609600" indent="-609600">
              <a:buFontTx/>
              <a:buAutoNum type="arabicPeriod"/>
            </a:pPr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Dach</a:t>
            </a:r>
          </a:p>
          <a:p>
            <a:pPr marL="609600" indent="-609600">
              <a:buFontTx/>
              <a:buAutoNum type="arabicPeriod"/>
            </a:pPr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Fenster</a:t>
            </a:r>
          </a:p>
          <a:p>
            <a:pPr marL="609600" indent="-609600">
              <a:buFontTx/>
              <a:buAutoNum type="arabicPeriod"/>
            </a:pPr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Tür</a:t>
            </a:r>
          </a:p>
        </p:txBody>
      </p:sp>
    </p:spTree>
    <p:custDataLst>
      <p:tags r:id="rId1"/>
    </p:custDataLst>
  </p:cSld>
  <p:clrMapOvr>
    <a:masterClrMapping/>
  </p:clrMapOvr>
  <p:transition advTm="6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7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7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7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7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7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7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932050" y="260560"/>
            <a:ext cx="423613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 smtClean="0">
                <a:solidFill>
                  <a:srgbClr val="FFFF00"/>
                </a:solidFill>
              </a:rPr>
              <a:t>Energie-Effizienz:</a:t>
            </a:r>
          </a:p>
          <a:p>
            <a:endParaRPr lang="de-CH" sz="2800" dirty="0">
              <a:solidFill>
                <a:srgbClr val="FFFF00"/>
              </a:solidFill>
            </a:endParaRPr>
          </a:p>
          <a:p>
            <a:r>
              <a:rPr lang="de-CH" sz="2800" dirty="0" smtClean="0">
                <a:solidFill>
                  <a:srgbClr val="FFFF00"/>
                </a:solidFill>
              </a:rPr>
              <a:t>Bericht vom 5. 1. 2006</a:t>
            </a:r>
            <a:endParaRPr lang="de-CH" sz="2800" dirty="0">
              <a:solidFill>
                <a:srgbClr val="FFFF00"/>
              </a:solidFill>
            </a:endParaRPr>
          </a:p>
          <a:p>
            <a:r>
              <a:rPr lang="de-CH" sz="2800" dirty="0">
                <a:solidFill>
                  <a:srgbClr val="FFFF00"/>
                </a:solidFill>
              </a:rPr>
              <a:t>v</a:t>
            </a:r>
            <a:r>
              <a:rPr lang="de-CH" sz="2800" dirty="0" smtClean="0">
                <a:solidFill>
                  <a:srgbClr val="FFFF00"/>
                </a:solidFill>
              </a:rPr>
              <a:t>on Minister Glos</a:t>
            </a:r>
            <a:endParaRPr lang="de-CH" sz="2800" dirty="0">
              <a:solidFill>
                <a:srgbClr val="FFFF00"/>
              </a:solidFill>
            </a:endParaRPr>
          </a:p>
          <a:p>
            <a:endParaRPr lang="de-CH" sz="2800" dirty="0" smtClean="0">
              <a:solidFill>
                <a:srgbClr val="FFFF00"/>
              </a:solidFill>
            </a:endParaRPr>
          </a:p>
          <a:p>
            <a:r>
              <a:rPr lang="de-CH" sz="2800" dirty="0" smtClean="0">
                <a:solidFill>
                  <a:srgbClr val="FFFF00"/>
                </a:solidFill>
              </a:rPr>
              <a:t>Kritik von  Paul Bossert</a:t>
            </a:r>
          </a:p>
          <a:p>
            <a:r>
              <a:rPr lang="de-CH" sz="2800" dirty="0">
                <a:solidFill>
                  <a:srgbClr val="FFFF00"/>
                </a:solidFill>
              </a:rPr>
              <a:t>a</a:t>
            </a:r>
            <a:r>
              <a:rPr lang="de-CH" sz="2800" dirty="0" smtClean="0">
                <a:solidFill>
                  <a:srgbClr val="FFFF00"/>
                </a:solidFill>
              </a:rPr>
              <a:t>m 21. 2. 2006</a:t>
            </a:r>
          </a:p>
          <a:p>
            <a:endParaRPr lang="de-CH" sz="2800" dirty="0">
              <a:solidFill>
                <a:srgbClr val="FFFF00"/>
              </a:solidFill>
            </a:endParaRPr>
          </a:p>
          <a:p>
            <a:r>
              <a:rPr lang="de-CH" sz="2800" dirty="0">
                <a:solidFill>
                  <a:srgbClr val="FFFF00"/>
                </a:solidFill>
              </a:rPr>
              <a:t>m</a:t>
            </a:r>
            <a:r>
              <a:rPr lang="de-CH" sz="2800" dirty="0" smtClean="0">
                <a:solidFill>
                  <a:srgbClr val="FFFF00"/>
                </a:solidFill>
              </a:rPr>
              <a:t>it einer Kosten-Warnung von</a:t>
            </a:r>
          </a:p>
          <a:p>
            <a:endParaRPr lang="de-CH" sz="2800" dirty="0" smtClean="0">
              <a:solidFill>
                <a:srgbClr val="FFFF00"/>
              </a:solidFill>
            </a:endParaRPr>
          </a:p>
          <a:p>
            <a:r>
              <a:rPr lang="de-CH" sz="2800" dirty="0" smtClean="0">
                <a:solidFill>
                  <a:srgbClr val="FFFF00"/>
                </a:solidFill>
              </a:rPr>
              <a:t>10 Billionen Euro !!!</a:t>
            </a:r>
            <a:endParaRPr lang="de-CH" sz="2800" dirty="0">
              <a:solidFill>
                <a:srgbClr val="FFFF00"/>
              </a:solidFill>
            </a:endParaRP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260560"/>
            <a:ext cx="4680650" cy="639822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13107"/>
      </p:ext>
    </p:extLst>
  </p:cSld>
  <p:clrMapOvr>
    <a:masterClrMapping/>
  </p:clrMapOvr>
  <p:transition advTm="288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8180" y="283964"/>
            <a:ext cx="3275820" cy="4009156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23. 9. 1996</a:t>
            </a:r>
            <a:r>
              <a:rPr lang="de-CH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/>
            </a:r>
            <a:br>
              <a:rPr lang="de-CH" b="1" dirty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2.0 </a:t>
            </a:r>
            <a:r>
              <a:rPr lang="de-CH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Billonen</a:t>
            </a: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€ hätte man sparen können!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274638"/>
            <a:ext cx="5616780" cy="6281571"/>
          </a:xfrm>
        </p:spPr>
      </p:pic>
    </p:spTree>
    <p:extLst>
      <p:ext uri="{BB962C8B-B14F-4D97-AF65-F5344CB8AC3E}">
        <p14:creationId xmlns:p14="http://schemas.microsoft.com/office/powerpoint/2010/main" val="2382696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96529" y="260560"/>
            <a:ext cx="4247470" cy="1368190"/>
          </a:xfrm>
        </p:spPr>
        <p:txBody>
          <a:bodyPr/>
          <a:lstStyle/>
          <a:p>
            <a:r>
              <a:rPr lang="de-CH" sz="32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25. Juni 1997</a:t>
            </a:r>
            <a:br>
              <a:rPr lang="de-CH" sz="32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sz="32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Petitionsschrift Nr.</a:t>
            </a:r>
            <a:br>
              <a:rPr lang="de-CH" sz="32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sz="32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5-13-25-751-027886</a:t>
            </a:r>
            <a:endParaRPr lang="de-CH" sz="32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9" y="260560"/>
            <a:ext cx="4645131" cy="6398223"/>
          </a:xfrm>
        </p:spPr>
      </p:pic>
      <p:sp>
        <p:nvSpPr>
          <p:cNvPr id="5" name="Textfeld 4"/>
          <p:cNvSpPr txBox="1"/>
          <p:nvPr/>
        </p:nvSpPr>
        <p:spPr>
          <a:xfrm>
            <a:off x="4994756" y="1916790"/>
            <a:ext cx="40510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0" dirty="0">
                <a:solidFill>
                  <a:srgbClr val="FFFF00"/>
                </a:solidFill>
              </a:rPr>
              <a:t>"Wider den Energiefaschismus</a:t>
            </a:r>
          </a:p>
          <a:p>
            <a:r>
              <a:rPr lang="de-CH" sz="2000" b="0" dirty="0">
                <a:solidFill>
                  <a:srgbClr val="FFFF00"/>
                </a:solidFill>
              </a:rPr>
              <a:t>im </a:t>
            </a:r>
            <a:r>
              <a:rPr lang="de-CH" sz="2000" b="0" dirty="0" err="1" smtClean="0">
                <a:solidFill>
                  <a:srgbClr val="FFFF00"/>
                </a:solidFill>
              </a:rPr>
              <a:t>BMBau</a:t>
            </a:r>
            <a:r>
              <a:rPr lang="de-CH" sz="2000" b="0" dirty="0" smtClean="0">
                <a:solidFill>
                  <a:srgbClr val="FFFF00"/>
                </a:solidFill>
              </a:rPr>
              <a:t>.</a:t>
            </a:r>
          </a:p>
          <a:p>
            <a:endParaRPr lang="de-CH" sz="2000" b="0" dirty="0" smtClean="0">
              <a:solidFill>
                <a:srgbClr val="FFFF00"/>
              </a:solidFill>
            </a:endParaRPr>
          </a:p>
          <a:p>
            <a:r>
              <a:rPr lang="de-CH" sz="2000" b="0" dirty="0" smtClean="0">
                <a:solidFill>
                  <a:srgbClr val="FFFF00"/>
                </a:solidFill>
              </a:rPr>
              <a:t>Unter dem Begriff </a:t>
            </a:r>
            <a:r>
              <a:rPr lang="de-CH" sz="2000" b="0" dirty="0">
                <a:solidFill>
                  <a:srgbClr val="FFFF00"/>
                </a:solidFill>
              </a:rPr>
              <a:t>Energiefaschismus verstehen</a:t>
            </a:r>
          </a:p>
          <a:p>
            <a:r>
              <a:rPr lang="de-CH" sz="2000" b="0" dirty="0">
                <a:solidFill>
                  <a:srgbClr val="FFFF00"/>
                </a:solidFill>
              </a:rPr>
              <a:t>wir das diktatorische, </a:t>
            </a:r>
            <a:r>
              <a:rPr lang="de-CH" sz="2000" b="0" dirty="0" err="1">
                <a:solidFill>
                  <a:srgbClr val="FFFF00"/>
                </a:solidFill>
              </a:rPr>
              <a:t>undemoktatische</a:t>
            </a:r>
            <a:endParaRPr lang="de-CH" sz="2000" b="0" dirty="0">
              <a:solidFill>
                <a:srgbClr val="FFFF00"/>
              </a:solidFill>
            </a:endParaRPr>
          </a:p>
          <a:p>
            <a:r>
              <a:rPr lang="de-CH" sz="2000" b="0" dirty="0">
                <a:solidFill>
                  <a:srgbClr val="FFFF00"/>
                </a:solidFill>
              </a:rPr>
              <a:t>und </a:t>
            </a:r>
            <a:r>
              <a:rPr lang="de-CH" sz="2000" b="0" dirty="0" err="1" smtClean="0">
                <a:solidFill>
                  <a:srgbClr val="FFFF00"/>
                </a:solidFill>
              </a:rPr>
              <a:t>rechtsrnissachtende</a:t>
            </a:r>
            <a:endParaRPr lang="de-CH" sz="2000" b="0" dirty="0">
              <a:solidFill>
                <a:srgbClr val="FFFF00"/>
              </a:solidFill>
            </a:endParaRPr>
          </a:p>
          <a:p>
            <a:r>
              <a:rPr lang="de-CH" sz="2000" b="0" dirty="0" smtClean="0">
                <a:solidFill>
                  <a:srgbClr val="FFFF00"/>
                </a:solidFill>
              </a:rPr>
              <a:t>Verhalten </a:t>
            </a:r>
            <a:r>
              <a:rPr lang="de-CH" sz="2000" b="0" dirty="0">
                <a:solidFill>
                  <a:srgbClr val="FFFF00"/>
                </a:solidFill>
              </a:rPr>
              <a:t>des </a:t>
            </a:r>
            <a:r>
              <a:rPr lang="de-CH" sz="2000" b="0" dirty="0" err="1" smtClean="0">
                <a:solidFill>
                  <a:srgbClr val="FFFF00"/>
                </a:solidFill>
              </a:rPr>
              <a:t>BMBau</a:t>
            </a:r>
            <a:r>
              <a:rPr lang="de-CH" sz="2000" b="0" dirty="0">
                <a:solidFill>
                  <a:srgbClr val="FFFF00"/>
                </a:solidFill>
              </a:rPr>
              <a:t>,</a:t>
            </a:r>
            <a:endParaRPr lang="de-CH" sz="2000" b="0" dirty="0" smtClean="0">
              <a:solidFill>
                <a:srgbClr val="FFFF00"/>
              </a:solidFill>
            </a:endParaRPr>
          </a:p>
          <a:p>
            <a:r>
              <a:rPr lang="de-CH" sz="2000" b="0" dirty="0">
                <a:solidFill>
                  <a:srgbClr val="FFFF00"/>
                </a:solidFill>
              </a:rPr>
              <a:t>w</a:t>
            </a:r>
            <a:r>
              <a:rPr lang="de-CH" sz="2000" b="0" dirty="0" smtClean="0">
                <a:solidFill>
                  <a:srgbClr val="FFFF00"/>
                </a:solidFill>
              </a:rPr>
              <a:t>elches durch </a:t>
            </a:r>
            <a:r>
              <a:rPr lang="de-CH" sz="2000" b="0" dirty="0">
                <a:solidFill>
                  <a:srgbClr val="FFFF00"/>
                </a:solidFill>
              </a:rPr>
              <a:t>das Negieren </a:t>
            </a:r>
            <a:r>
              <a:rPr lang="de-CH" sz="2000" b="0" dirty="0" smtClean="0">
                <a:solidFill>
                  <a:srgbClr val="FFFF00"/>
                </a:solidFill>
              </a:rPr>
              <a:t>wissenschaftlicher Fakten </a:t>
            </a:r>
            <a:r>
              <a:rPr lang="de-CH" sz="2000" b="0" dirty="0">
                <a:solidFill>
                  <a:srgbClr val="FFFF00"/>
                </a:solidFill>
              </a:rPr>
              <a:t>und </a:t>
            </a:r>
            <a:r>
              <a:rPr lang="de-CH" sz="2000" b="0" dirty="0" smtClean="0">
                <a:solidFill>
                  <a:srgbClr val="FFFF00"/>
                </a:solidFill>
              </a:rPr>
              <a:t>herkömmlicher Bauregeln </a:t>
            </a:r>
            <a:r>
              <a:rPr lang="de-CH" sz="2000" b="0" dirty="0">
                <a:solidFill>
                  <a:srgbClr val="FFFF00"/>
                </a:solidFill>
              </a:rPr>
              <a:t>die Gesundheit und </a:t>
            </a:r>
            <a:r>
              <a:rPr lang="de-CH" sz="2000" b="0" dirty="0" smtClean="0">
                <a:solidFill>
                  <a:srgbClr val="FFFF00"/>
                </a:solidFill>
              </a:rPr>
              <a:t>das Vermögen </a:t>
            </a:r>
            <a:r>
              <a:rPr lang="de-CH" sz="2000" b="0" dirty="0">
                <a:solidFill>
                  <a:srgbClr val="FFFF00"/>
                </a:solidFill>
              </a:rPr>
              <a:t>des Bürgers gefährdet."</a:t>
            </a:r>
            <a:endParaRPr lang="de-CH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33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3" y="142875"/>
            <a:ext cx="8715375" cy="3357563"/>
          </a:xfrm>
        </p:spPr>
        <p:txBody>
          <a:bodyPr/>
          <a:lstStyle/>
          <a:p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und wie steht es mit der</a:t>
            </a:r>
            <a:b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Energie-Effizienz</a:t>
            </a:r>
            <a:b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von</a:t>
            </a:r>
            <a:b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Aussenwärmedämmungen ?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214313" y="3643313"/>
            <a:ext cx="871537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… ist die U-Wert-Theorie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validiert 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Experimente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beweisen das Gegenteil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917671"/>
      </p:ext>
    </p:extLst>
  </p:cSld>
  <p:clrMapOvr>
    <a:masterClrMapping/>
  </p:clrMapOvr>
  <p:transition advTm="113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668384" y="260560"/>
            <a:ext cx="58072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altLang="de-DE" sz="4400" dirty="0">
                <a:solidFill>
                  <a:srgbClr val="FFFF00"/>
                </a:solidFill>
              </a:rPr>
              <a:t>Die U-Wert Hyperbel</a:t>
            </a:r>
            <a:endParaRPr lang="de-CH" sz="4400" dirty="0"/>
          </a:p>
        </p:txBody>
      </p:sp>
      <p:sp>
        <p:nvSpPr>
          <p:cNvPr id="3" name="Rechteck 2"/>
          <p:cNvSpPr/>
          <p:nvPr/>
        </p:nvSpPr>
        <p:spPr>
          <a:xfrm>
            <a:off x="0" y="6483962"/>
            <a:ext cx="91440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dirty="0">
                <a:solidFill>
                  <a:srgbClr val="FFFF00"/>
                </a:solidFill>
              </a:rPr>
              <a:t>Die Amortisation für zus. 8 cm = à 50 Fr./m</a:t>
            </a:r>
            <a:r>
              <a:rPr lang="de-CH" altLang="de-DE" baseline="30000" dirty="0">
                <a:solidFill>
                  <a:srgbClr val="FFFF00"/>
                </a:solidFill>
              </a:rPr>
              <a:t>2</a:t>
            </a:r>
            <a:r>
              <a:rPr lang="de-CH" altLang="de-DE" dirty="0">
                <a:solidFill>
                  <a:srgbClr val="FFFF00"/>
                </a:solidFill>
              </a:rPr>
              <a:t> : 50 Rp./Jahr  = dauert 100 Jahre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9" y="1020693"/>
            <a:ext cx="8785220" cy="5440046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 bwMode="auto">
          <a:xfrm>
            <a:off x="1783274" y="4613842"/>
            <a:ext cx="288040" cy="28804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3783076" y="5157240"/>
            <a:ext cx="288040" cy="28804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5776506" y="5345890"/>
            <a:ext cx="288040" cy="28804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581954" y="4633506"/>
            <a:ext cx="360050" cy="2880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1737437" y="5875907"/>
            <a:ext cx="360050" cy="2880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3763412" y="5875907"/>
            <a:ext cx="360050" cy="2880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5776506" y="5882063"/>
            <a:ext cx="288040" cy="2880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cxnSp>
        <p:nvCxnSpPr>
          <p:cNvPr id="18" name="Gerade Verbindung mit Pfeil 17"/>
          <p:cNvCxnSpPr/>
          <p:nvPr/>
        </p:nvCxnSpPr>
        <p:spPr bwMode="auto">
          <a:xfrm>
            <a:off x="964922" y="4777526"/>
            <a:ext cx="851327" cy="98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Gerade Verbindung mit Pfeil 20"/>
          <p:cNvCxnSpPr/>
          <p:nvPr/>
        </p:nvCxnSpPr>
        <p:spPr bwMode="auto">
          <a:xfrm>
            <a:off x="942004" y="5311092"/>
            <a:ext cx="282140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hteck 21"/>
          <p:cNvSpPr/>
          <p:nvPr/>
        </p:nvSpPr>
        <p:spPr bwMode="auto">
          <a:xfrm>
            <a:off x="576736" y="5167072"/>
            <a:ext cx="360050" cy="2880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cxnSp>
        <p:nvCxnSpPr>
          <p:cNvPr id="24" name="Gerade Verbindung mit Pfeil 23"/>
          <p:cNvCxnSpPr/>
          <p:nvPr/>
        </p:nvCxnSpPr>
        <p:spPr bwMode="auto">
          <a:xfrm>
            <a:off x="1947130" y="4921546"/>
            <a:ext cx="0" cy="95436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Gerade Verbindung mit Pfeil 27"/>
          <p:cNvCxnSpPr/>
          <p:nvPr/>
        </p:nvCxnSpPr>
        <p:spPr bwMode="auto">
          <a:xfrm>
            <a:off x="3923910" y="5455112"/>
            <a:ext cx="3186" cy="42079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Gerade Verbindung mit Pfeil 29"/>
          <p:cNvCxnSpPr>
            <a:stCxn id="10" idx="4"/>
            <a:endCxn id="16" idx="0"/>
          </p:cNvCxnSpPr>
          <p:nvPr/>
        </p:nvCxnSpPr>
        <p:spPr bwMode="auto">
          <a:xfrm>
            <a:off x="5920526" y="5633930"/>
            <a:ext cx="0" cy="24813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feld 30"/>
          <p:cNvSpPr txBox="1"/>
          <p:nvPr/>
        </p:nvSpPr>
        <p:spPr>
          <a:xfrm>
            <a:off x="6732300" y="3540661"/>
            <a:ext cx="2103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>
                <a:solidFill>
                  <a:srgbClr val="FF0000"/>
                </a:solidFill>
              </a:rPr>
              <a:t>8,0 Liter </a:t>
            </a:r>
            <a:r>
              <a:rPr lang="de-CH" sz="2000" dirty="0" err="1" smtClean="0">
                <a:solidFill>
                  <a:srgbClr val="FF0000"/>
                </a:solidFill>
              </a:rPr>
              <a:t>Oel</a:t>
            </a:r>
            <a:r>
              <a:rPr lang="de-CH" sz="2000" dirty="0" smtClean="0">
                <a:solidFill>
                  <a:srgbClr val="FF0000"/>
                </a:solidFill>
              </a:rPr>
              <a:t>/m</a:t>
            </a:r>
            <a:r>
              <a:rPr lang="de-CH" sz="2000" baseline="30000" dirty="0" smtClean="0">
                <a:solidFill>
                  <a:srgbClr val="FF0000"/>
                </a:solidFill>
              </a:rPr>
              <a:t>2</a:t>
            </a:r>
            <a:endParaRPr lang="de-CH" sz="2000" baseline="30000" dirty="0">
              <a:solidFill>
                <a:srgbClr val="FF000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883684" y="5349917"/>
            <a:ext cx="2103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>
                <a:solidFill>
                  <a:srgbClr val="FF0000"/>
                </a:solidFill>
              </a:rPr>
              <a:t>2,4 Liter </a:t>
            </a:r>
            <a:r>
              <a:rPr lang="de-CH" sz="2000" dirty="0" err="1" smtClean="0">
                <a:solidFill>
                  <a:srgbClr val="FF0000"/>
                </a:solidFill>
              </a:rPr>
              <a:t>Oel</a:t>
            </a:r>
            <a:r>
              <a:rPr lang="de-CH" sz="2000" dirty="0" smtClean="0">
                <a:solidFill>
                  <a:srgbClr val="FF0000"/>
                </a:solidFill>
              </a:rPr>
              <a:t>/m</a:t>
            </a:r>
            <a:r>
              <a:rPr lang="de-CH" sz="2000" baseline="30000" dirty="0" smtClean="0">
                <a:solidFill>
                  <a:srgbClr val="FF0000"/>
                </a:solidFill>
              </a:rPr>
              <a:t>2</a:t>
            </a:r>
            <a:endParaRPr lang="de-CH" sz="2000" baseline="30000" dirty="0">
              <a:solidFill>
                <a:srgbClr val="FF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5703554" y="4808813"/>
            <a:ext cx="2103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>
                <a:solidFill>
                  <a:srgbClr val="FF0000"/>
                </a:solidFill>
              </a:rPr>
              <a:t>1,6 Liter </a:t>
            </a:r>
            <a:r>
              <a:rPr lang="de-CH" sz="2000" dirty="0" err="1" smtClean="0">
                <a:solidFill>
                  <a:srgbClr val="FF0000"/>
                </a:solidFill>
              </a:rPr>
              <a:t>Oel</a:t>
            </a:r>
            <a:r>
              <a:rPr lang="de-CH" sz="2000" dirty="0" smtClean="0">
                <a:solidFill>
                  <a:srgbClr val="FF0000"/>
                </a:solidFill>
              </a:rPr>
              <a:t>/m</a:t>
            </a:r>
            <a:r>
              <a:rPr lang="de-CH" sz="2000" baseline="30000" dirty="0" smtClean="0">
                <a:solidFill>
                  <a:srgbClr val="FF0000"/>
                </a:solidFill>
              </a:rPr>
              <a:t>2</a:t>
            </a:r>
            <a:endParaRPr lang="de-CH" sz="2000" baseline="30000" dirty="0">
              <a:solidFill>
                <a:srgbClr val="FF000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847761" y="4238029"/>
            <a:ext cx="2103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>
                <a:solidFill>
                  <a:srgbClr val="FF0000"/>
                </a:solidFill>
              </a:rPr>
              <a:t>4,8 Liter </a:t>
            </a:r>
            <a:r>
              <a:rPr lang="de-CH" sz="2000" dirty="0" err="1" smtClean="0">
                <a:solidFill>
                  <a:srgbClr val="FF0000"/>
                </a:solidFill>
              </a:rPr>
              <a:t>Oel</a:t>
            </a:r>
            <a:r>
              <a:rPr lang="de-CH" sz="2000" dirty="0" smtClean="0">
                <a:solidFill>
                  <a:srgbClr val="FF0000"/>
                </a:solidFill>
              </a:rPr>
              <a:t>/m</a:t>
            </a:r>
            <a:r>
              <a:rPr lang="de-CH" sz="2000" baseline="30000" dirty="0" smtClean="0">
                <a:solidFill>
                  <a:srgbClr val="FF0000"/>
                </a:solidFill>
              </a:rPr>
              <a:t>2</a:t>
            </a:r>
            <a:endParaRPr lang="de-CH" sz="2000" baseline="30000" dirty="0">
              <a:solidFill>
                <a:srgbClr val="FF0000"/>
              </a:solidFill>
            </a:endParaRPr>
          </a:p>
        </p:txBody>
      </p:sp>
      <p:sp>
        <p:nvSpPr>
          <p:cNvPr id="35" name="Abgerundetes Rechteck 34"/>
          <p:cNvSpPr/>
          <p:nvPr/>
        </p:nvSpPr>
        <p:spPr bwMode="auto">
          <a:xfrm>
            <a:off x="3059790" y="4077090"/>
            <a:ext cx="1728240" cy="43206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36" name="Ellipse 35"/>
          <p:cNvSpPr/>
          <p:nvPr/>
        </p:nvSpPr>
        <p:spPr bwMode="auto">
          <a:xfrm>
            <a:off x="8295621" y="5455112"/>
            <a:ext cx="288040" cy="28804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6651625" y="5089800"/>
            <a:ext cx="2103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>
                <a:solidFill>
                  <a:srgbClr val="FF0000"/>
                </a:solidFill>
              </a:rPr>
              <a:t>1,2 Liter </a:t>
            </a:r>
            <a:r>
              <a:rPr lang="de-CH" sz="2000" dirty="0" err="1" smtClean="0">
                <a:solidFill>
                  <a:srgbClr val="FF0000"/>
                </a:solidFill>
              </a:rPr>
              <a:t>Oel</a:t>
            </a:r>
            <a:r>
              <a:rPr lang="de-CH" sz="2000" dirty="0" smtClean="0">
                <a:solidFill>
                  <a:srgbClr val="FF0000"/>
                </a:solidFill>
              </a:rPr>
              <a:t>/m</a:t>
            </a:r>
            <a:r>
              <a:rPr lang="de-CH" sz="2000" baseline="30000" dirty="0" smtClean="0">
                <a:solidFill>
                  <a:srgbClr val="FF0000"/>
                </a:solidFill>
              </a:rPr>
              <a:t>2</a:t>
            </a:r>
            <a:endParaRPr lang="de-CH" sz="2000" baseline="30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087346"/>
      </p:ext>
    </p:extLst>
  </p:cSld>
  <p:clrMapOvr>
    <a:masterClrMapping/>
  </p:clrMapOvr>
  <p:transition advTm="82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22" grpId="0" animBg="1"/>
      <p:bldP spid="31" grpId="0"/>
      <p:bldP spid="32" grpId="0"/>
      <p:bldP spid="33" grpId="0"/>
      <p:bldP spid="34" grpId="0"/>
      <p:bldP spid="35" grpId="0" animBg="1"/>
      <p:bldP spid="36" grpId="0" animBg="1"/>
      <p:bldP spid="4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15888"/>
            <a:ext cx="8664575" cy="1179512"/>
          </a:xfrm>
        </p:spPr>
        <p:txBody>
          <a:bodyPr/>
          <a:lstStyle/>
          <a:p>
            <a:pPr eaLnBrk="1" hangingPunct="1"/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Versuch in Holzkirchen FhG</a:t>
            </a:r>
            <a:r>
              <a:rPr lang="de-CH" altLang="de-DE" sz="6000" b="1" smtClean="0"/>
              <a:t> </a:t>
            </a:r>
          </a:p>
        </p:txBody>
      </p:sp>
      <p:pic>
        <p:nvPicPr>
          <p:cNvPr id="239619" name="Picture 3" descr="msotw9_temp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557338"/>
            <a:ext cx="4948238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0" name="Oval 4"/>
          <p:cNvSpPr>
            <a:spLocks noChangeArrowheads="1"/>
          </p:cNvSpPr>
          <p:nvPr/>
        </p:nvSpPr>
        <p:spPr bwMode="auto">
          <a:xfrm>
            <a:off x="2438400" y="2667000"/>
            <a:ext cx="457200" cy="457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endParaRPr lang="de-DE" altLang="de-DE" sz="4000">
              <a:solidFill>
                <a:schemeClr val="hlin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2057400" y="1524000"/>
            <a:ext cx="5029200" cy="51054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endParaRPr lang="de-DE" altLang="de-DE" sz="4000">
              <a:solidFill>
                <a:schemeClr val="hlin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9622" name="Rectangle 6"/>
          <p:cNvSpPr>
            <a:spLocks noChangeArrowheads="1"/>
          </p:cNvSpPr>
          <p:nvPr/>
        </p:nvSpPr>
        <p:spPr bwMode="auto">
          <a:xfrm>
            <a:off x="2362200" y="4114800"/>
            <a:ext cx="533400" cy="457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endParaRPr lang="de-DE" altLang="de-DE" sz="4000">
              <a:solidFill>
                <a:schemeClr val="hlin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9623" name="Rectangle 7"/>
          <p:cNvSpPr>
            <a:spLocks noChangeArrowheads="1"/>
          </p:cNvSpPr>
          <p:nvPr/>
        </p:nvSpPr>
        <p:spPr bwMode="auto">
          <a:xfrm>
            <a:off x="6400800" y="4114800"/>
            <a:ext cx="533400" cy="457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 Rounded MT Bold" panose="020F0704030504030204" pitchFamily="34" charset="0"/>
            </a:endParaRPr>
          </a:p>
        </p:txBody>
      </p:sp>
      <p:sp>
        <p:nvSpPr>
          <p:cNvPr id="239624" name="AutoShape 8"/>
          <p:cNvSpPr>
            <a:spLocks noChangeArrowheads="1"/>
          </p:cNvSpPr>
          <p:nvPr/>
        </p:nvSpPr>
        <p:spPr bwMode="auto">
          <a:xfrm>
            <a:off x="2362200" y="4800600"/>
            <a:ext cx="609600" cy="457200"/>
          </a:xfrm>
          <a:prstGeom prst="triangle">
            <a:avLst>
              <a:gd name="adj" fmla="val 50000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 Rounded MT Bold" panose="020F0704030504030204" pitchFamily="34" charset="0"/>
            </a:endParaRPr>
          </a:p>
        </p:txBody>
      </p:sp>
      <p:sp>
        <p:nvSpPr>
          <p:cNvPr id="239625" name="AutoShape 9"/>
          <p:cNvSpPr>
            <a:spLocks noChangeArrowheads="1"/>
          </p:cNvSpPr>
          <p:nvPr/>
        </p:nvSpPr>
        <p:spPr bwMode="auto">
          <a:xfrm>
            <a:off x="6248400" y="4724400"/>
            <a:ext cx="838200" cy="457200"/>
          </a:xfrm>
          <a:prstGeom prst="triangle">
            <a:avLst>
              <a:gd name="adj" fmla="val 50000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 Rounded MT Bold" panose="020F0704030504030204" pitchFamily="34" charset="0"/>
            </a:endParaRPr>
          </a:p>
        </p:txBody>
      </p:sp>
      <p:sp>
        <p:nvSpPr>
          <p:cNvPr id="239626" name="Oval 10"/>
          <p:cNvSpPr>
            <a:spLocks noChangeArrowheads="1"/>
          </p:cNvSpPr>
          <p:nvPr/>
        </p:nvSpPr>
        <p:spPr bwMode="auto">
          <a:xfrm>
            <a:off x="6400800" y="2667000"/>
            <a:ext cx="5334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476441"/>
      </p:ext>
    </p:extLst>
  </p:cSld>
  <p:clrMapOvr>
    <a:masterClrMapping/>
  </p:clrMapOvr>
  <p:transition advTm="39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96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96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96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9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96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96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396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0" grpId="0" animBg="1" autoUpdateAnimBg="0"/>
      <p:bldP spid="239622" grpId="0" animBg="1" autoUpdateAnimBg="0"/>
      <p:bldP spid="239623" grpId="0" animBg="1"/>
      <p:bldP spid="239624" grpId="0" animBg="1"/>
      <p:bldP spid="239625" grpId="0" animBg="1"/>
      <p:bldP spid="23962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0"/>
            <a:ext cx="8569325" cy="1341438"/>
          </a:xfrm>
        </p:spPr>
        <p:txBody>
          <a:bodyPr/>
          <a:lstStyle/>
          <a:p>
            <a:pPr eaLnBrk="1" hangingPunct="1"/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Das Ergebnis von 1983</a:t>
            </a:r>
          </a:p>
        </p:txBody>
      </p:sp>
      <p:pic>
        <p:nvPicPr>
          <p:cNvPr id="240643" name="Picture 3" descr="msotw9_temp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5410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1905000" y="1447800"/>
            <a:ext cx="5410200" cy="51816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endParaRPr lang="de-DE" altLang="de-DE" sz="4000">
              <a:solidFill>
                <a:schemeClr val="hlin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40645" name="Oval 5"/>
          <p:cNvSpPr>
            <a:spLocks noChangeArrowheads="1"/>
          </p:cNvSpPr>
          <p:nvPr/>
        </p:nvSpPr>
        <p:spPr bwMode="auto">
          <a:xfrm>
            <a:off x="3962400" y="3200400"/>
            <a:ext cx="609600" cy="457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 Rounded MT Bold" panose="020F0704030504030204" pitchFamily="34" charset="0"/>
            </a:endParaRPr>
          </a:p>
        </p:txBody>
      </p:sp>
      <p:sp>
        <p:nvSpPr>
          <p:cNvPr id="240646" name="AutoShape 6"/>
          <p:cNvSpPr>
            <a:spLocks noChangeArrowheads="1"/>
          </p:cNvSpPr>
          <p:nvPr/>
        </p:nvSpPr>
        <p:spPr bwMode="auto">
          <a:xfrm>
            <a:off x="3352800" y="2971800"/>
            <a:ext cx="685800" cy="609600"/>
          </a:xfrm>
          <a:prstGeom prst="triangle">
            <a:avLst>
              <a:gd name="adj" fmla="val 50000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 Rounded MT Bold" panose="020F0704030504030204" pitchFamily="34" charset="0"/>
            </a:endParaRPr>
          </a:p>
        </p:txBody>
      </p:sp>
      <p:sp>
        <p:nvSpPr>
          <p:cNvPr id="240647" name="Rectangle 7"/>
          <p:cNvSpPr>
            <a:spLocks noChangeArrowheads="1"/>
          </p:cNvSpPr>
          <p:nvPr/>
        </p:nvSpPr>
        <p:spPr bwMode="auto">
          <a:xfrm>
            <a:off x="2743200" y="3124200"/>
            <a:ext cx="533400" cy="5334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8194082"/>
      </p:ext>
    </p:extLst>
  </p:cSld>
  <p:clrMapOvr>
    <a:masterClrMapping/>
  </p:clrMapOvr>
  <p:transition advTm="110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06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06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5" grpId="0" animBg="1"/>
      <p:bldP spid="240646" grpId="0" animBg="1"/>
      <p:bldP spid="24064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2FB2B7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321175" cy="6337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6405" name="Text Box 5"/>
          <p:cNvSpPr txBox="1">
            <a:spLocks noChangeArrowheads="1"/>
          </p:cNvSpPr>
          <p:nvPr/>
        </p:nvSpPr>
        <p:spPr bwMode="auto">
          <a:xfrm>
            <a:off x="4932363" y="476250"/>
            <a:ext cx="3824287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Strahlungs-</a:t>
            </a:r>
          </a:p>
          <a:p>
            <a:pPr algn="ctr" eaLnBrk="1" hangingPunct="1">
              <a:buFontTx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Absorption auf</a:t>
            </a:r>
          </a:p>
          <a:p>
            <a:pPr algn="ctr" eaLnBrk="1" hangingPunct="1">
              <a:buFontTx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helle und</a:t>
            </a:r>
          </a:p>
          <a:p>
            <a:pPr algn="ctr" eaLnBrk="1" hangingPunct="1">
              <a:buFontTx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dunkle Wände</a:t>
            </a:r>
          </a:p>
          <a:p>
            <a:pPr algn="ctr" eaLnBrk="1" hangingPunct="1">
              <a:buFontTx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für das</a:t>
            </a:r>
          </a:p>
          <a:p>
            <a:pPr algn="ctr" eaLnBrk="1" hangingPunct="1">
              <a:buFontTx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Ziegelforum</a:t>
            </a:r>
          </a:p>
          <a:p>
            <a:pPr algn="ctr" eaLnBrk="1" hangingPunct="1">
              <a:buFontTx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vom</a:t>
            </a:r>
          </a:p>
          <a:p>
            <a:pPr algn="ctr" eaLnBrk="1" hangingPunct="1">
              <a:buFontTx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20. Dez. 1985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249070"/>
      </p:ext>
    </p:extLst>
  </p:cSld>
  <p:clrMapOvr>
    <a:masterClrMapping/>
  </p:clrMapOvr>
  <p:transition advTm="90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6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6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6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6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6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6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6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6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6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6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6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6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6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6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64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64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 descr="853F6BB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752975" cy="6337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9477" name="Text Box 5"/>
          <p:cNvSpPr txBox="1">
            <a:spLocks noChangeArrowheads="1"/>
          </p:cNvSpPr>
          <p:nvPr/>
        </p:nvSpPr>
        <p:spPr bwMode="auto">
          <a:xfrm>
            <a:off x="5622925" y="652463"/>
            <a:ext cx="2946400" cy="436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de-CH" altLang="de-DE" sz="4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Der U-Wert</a:t>
            </a:r>
          </a:p>
          <a:p>
            <a:pPr algn="ctr" eaLnBrk="1" hangingPunct="1">
              <a:buFontTx/>
              <a:buNone/>
            </a:pPr>
            <a:r>
              <a:rPr lang="de-CH" altLang="de-DE" sz="4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wird um </a:t>
            </a:r>
          </a:p>
          <a:p>
            <a:pPr algn="ctr" eaLnBrk="1" hangingPunct="1">
              <a:buFontTx/>
              <a:buNone/>
            </a:pPr>
            <a:r>
              <a:rPr lang="de-CH" altLang="de-DE" sz="4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12%</a:t>
            </a:r>
            <a:endParaRPr lang="de-CH" altLang="de-DE" sz="4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 eaLnBrk="1" hangingPunct="1">
              <a:buFontTx/>
              <a:buNone/>
            </a:pPr>
            <a:r>
              <a:rPr lang="de-CH" altLang="de-DE" sz="4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bis</a:t>
            </a:r>
          </a:p>
          <a:p>
            <a:pPr algn="ctr" eaLnBrk="1" hangingPunct="1">
              <a:buFontTx/>
              <a:buNone/>
            </a:pPr>
            <a:r>
              <a:rPr lang="de-CH" altLang="de-DE" sz="4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40%</a:t>
            </a:r>
          </a:p>
          <a:p>
            <a:pPr algn="ctr" eaLnBrk="1" hangingPunct="1">
              <a:buFontTx/>
              <a:buNone/>
            </a:pPr>
            <a:r>
              <a:rPr lang="de-CH" altLang="de-DE" sz="4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gemindert!</a:t>
            </a:r>
          </a:p>
        </p:txBody>
      </p:sp>
      <p:sp>
        <p:nvSpPr>
          <p:cNvPr id="489478" name="Line 6"/>
          <p:cNvSpPr>
            <a:spLocks noChangeShapeType="1"/>
          </p:cNvSpPr>
          <p:nvPr/>
        </p:nvSpPr>
        <p:spPr bwMode="auto">
          <a:xfrm>
            <a:off x="1258888" y="908050"/>
            <a:ext cx="30257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CH"/>
          </a:p>
        </p:txBody>
      </p:sp>
      <p:sp>
        <p:nvSpPr>
          <p:cNvPr id="489479" name="Text Box 7"/>
          <p:cNvSpPr txBox="1">
            <a:spLocks noChangeArrowheads="1"/>
          </p:cNvSpPr>
          <p:nvPr/>
        </p:nvSpPr>
        <p:spPr bwMode="auto">
          <a:xfrm>
            <a:off x="1331913" y="476250"/>
            <a:ext cx="2628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de-CH" altLang="de-DE" sz="2400">
                <a:solidFill>
                  <a:srgbClr val="FF0000"/>
                </a:solidFill>
                <a:latin typeface="Arial Rounded MT Bold" panose="020F0704030504030204" pitchFamily="34" charset="0"/>
              </a:rPr>
              <a:t>U-Wert stationär</a:t>
            </a:r>
          </a:p>
        </p:txBody>
      </p:sp>
      <p:sp>
        <p:nvSpPr>
          <p:cNvPr id="489480" name="Oval 8"/>
          <p:cNvSpPr>
            <a:spLocks noChangeArrowheads="1"/>
          </p:cNvSpPr>
          <p:nvPr/>
        </p:nvSpPr>
        <p:spPr bwMode="auto">
          <a:xfrm>
            <a:off x="1835150" y="1341438"/>
            <a:ext cx="144463" cy="142875"/>
          </a:xfrm>
          <a:prstGeom prst="ellipse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 Rounded MT Bold" panose="020F0704030504030204" pitchFamily="34" charset="0"/>
            </a:endParaRPr>
          </a:p>
        </p:txBody>
      </p:sp>
      <p:sp>
        <p:nvSpPr>
          <p:cNvPr id="489481" name="Oval 9"/>
          <p:cNvSpPr>
            <a:spLocks noChangeArrowheads="1"/>
          </p:cNvSpPr>
          <p:nvPr/>
        </p:nvSpPr>
        <p:spPr bwMode="auto">
          <a:xfrm>
            <a:off x="3708400" y="2133600"/>
            <a:ext cx="142875" cy="142875"/>
          </a:xfrm>
          <a:prstGeom prst="ellipse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870618"/>
      </p:ext>
    </p:extLst>
  </p:cSld>
  <p:clrMapOvr>
    <a:masterClrMapping/>
  </p:clrMapOvr>
  <p:transition advTm="103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9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9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9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9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9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9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9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9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9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9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9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9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478" grpId="0" animBg="1"/>
      <p:bldP spid="489479" grpId="0"/>
      <p:bldP spid="489480" grpId="0" animBg="1"/>
      <p:bldP spid="48948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Ein genialer Satz:</a:t>
            </a:r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413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CH" altLang="de-DE" sz="4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Die Sonneneinstrahlung auf die Wandfläche bewirkt lediglich einen Rückgang der Verluste, aber keine Gewinne.   </a:t>
            </a:r>
            <a:r>
              <a:rPr lang="de-CH" altLang="de-DE" sz="2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(Seite 8)</a:t>
            </a:r>
            <a:endParaRPr lang="de-CH" altLang="de-DE" sz="2800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50825" y="5445125"/>
            <a:ext cx="84899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… und ein Riesenschwindel!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10690"/>
      </p:ext>
    </p:extLst>
  </p:cSld>
  <p:clrMapOvr>
    <a:masterClrMapping/>
  </p:clrMapOvr>
  <p:transition advTm="13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2" grpId="0"/>
      <p:bldP spid="778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063" y="500063"/>
            <a:ext cx="8229600" cy="6000750"/>
          </a:xfrm>
        </p:spPr>
        <p:txBody>
          <a:bodyPr/>
          <a:lstStyle/>
          <a:p>
            <a:pPr algn="ctr">
              <a:buFontTx/>
              <a:buNone/>
            </a:pPr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Wie reagierten</a:t>
            </a:r>
          </a:p>
          <a:p>
            <a:pPr algn="ctr">
              <a:buFontTx/>
              <a:buNone/>
            </a:pPr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die Baumeister</a:t>
            </a:r>
          </a:p>
          <a:p>
            <a:pPr algn="ctr">
              <a:buFontTx/>
              <a:buNone/>
            </a:pPr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auf das Klima</a:t>
            </a:r>
          </a:p>
          <a:p>
            <a:pPr algn="ctr">
              <a:buFontTx/>
              <a:buNone/>
            </a:pPr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in der</a:t>
            </a:r>
          </a:p>
          <a:p>
            <a:pPr algn="ctr">
              <a:buFontTx/>
              <a:buNone/>
            </a:pPr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Vergangenheit</a:t>
            </a:r>
          </a:p>
        </p:txBody>
      </p:sp>
    </p:spTree>
    <p:custDataLst>
      <p:tags r:id="rId1"/>
    </p:custDataLst>
  </p:cSld>
  <p:clrMapOvr>
    <a:masterClrMapping/>
  </p:clrMapOvr>
  <p:transition advTm="128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511425"/>
          </a:xfrm>
        </p:spPr>
        <p:txBody>
          <a:bodyPr/>
          <a:lstStyle/>
          <a:p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und wie steht es mit dem Brandrisiko ?</a:t>
            </a:r>
            <a:endParaRPr lang="de-CH" altLang="de-DE" b="1" smtClean="0">
              <a:solidFill>
                <a:srgbClr val="FFFF00"/>
              </a:solidFill>
            </a:endParaRPr>
          </a:p>
        </p:txBody>
      </p:sp>
      <p:sp>
        <p:nvSpPr>
          <p:cNvPr id="49155" name="Textfeld 2"/>
          <p:cNvSpPr txBox="1">
            <a:spLocks noChangeArrowheads="1"/>
          </p:cNvSpPr>
          <p:nvPr/>
        </p:nvSpPr>
        <p:spPr bwMode="auto">
          <a:xfrm>
            <a:off x="0" y="3357563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5400">
                <a:solidFill>
                  <a:srgbClr val="FFFF00"/>
                </a:solidFill>
                <a:latin typeface="Arial Rounded MT Bold" panose="020F0704030504030204" pitchFamily="34" charset="0"/>
              </a:rPr>
              <a:t>… brennt POLYSTYROL ?</a:t>
            </a:r>
          </a:p>
        </p:txBody>
      </p:sp>
      <p:sp>
        <p:nvSpPr>
          <p:cNvPr id="49156" name="Textfeld 3"/>
          <p:cNvSpPr txBox="1">
            <a:spLocks noChangeArrowheads="1"/>
          </p:cNvSpPr>
          <p:nvPr/>
        </p:nvSpPr>
        <p:spPr bwMode="auto">
          <a:xfrm>
            <a:off x="0" y="5072063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5400">
                <a:solidFill>
                  <a:srgbClr val="FFFF00"/>
                </a:solidFill>
                <a:latin typeface="Arial Rounded MT Bold" panose="020F0704030504030204" pitchFamily="34" charset="0"/>
              </a:rPr>
              <a:t>… brennt Steinwolle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633554"/>
      </p:ext>
    </p:extLst>
  </p:cSld>
  <p:clrMapOvr>
    <a:masterClrMapping/>
  </p:clrMapOvr>
  <p:transition advTm="7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DR_Panorama_3-Wärmedämmung__Brandgefahr_ignoriert-TV-20131210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864235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827088" y="188913"/>
            <a:ext cx="7570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>
                <a:solidFill>
                  <a:srgbClr val="FFFF00"/>
                </a:solidFill>
                <a:latin typeface="Arial Rounded MT Bold" panose="020F0704030504030204" pitchFamily="34" charset="0"/>
              </a:rPr>
              <a:t>Polystyrol-Fassaden brennen länger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5188149"/>
      </p:ext>
    </p:extLst>
  </p:cSld>
  <p:clrMapOvr>
    <a:masterClrMapping/>
  </p:clrMapOvr>
  <p:transition advTm="55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309563"/>
            <a:ext cx="8461375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427601"/>
      </p:ext>
    </p:extLst>
  </p:cSld>
  <p:clrMapOvr>
    <a:masterClrMapping/>
  </p:clrMapOvr>
  <p:transition advTm="1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85750"/>
            <a:ext cx="858837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192219"/>
      </p:ext>
    </p:extLst>
  </p:cSld>
  <p:clrMapOvr>
    <a:masterClrMapping/>
  </p:clrMapOvr>
  <p:transition advTm="2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42900"/>
            <a:ext cx="82867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89545"/>
      </p:ext>
    </p:extLst>
  </p:cSld>
  <p:clrMapOvr>
    <a:masterClrMapping/>
  </p:clrMapOvr>
  <p:transition advTm="25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57188"/>
            <a:ext cx="828675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2711287"/>
      </p:ext>
    </p:extLst>
  </p:cSld>
  <p:clrMapOvr>
    <a:masterClrMapping/>
  </p:clrMapOvr>
  <p:transition advTm="5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28625"/>
            <a:ext cx="828675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11742"/>
      </p:ext>
    </p:extLst>
  </p:cSld>
  <p:clrMapOvr>
    <a:masterClrMapping/>
  </p:clrMapOvr>
  <p:transition advTm="1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Adliswil Pfingsten 199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5500688" y="1285875"/>
            <a:ext cx="3375025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5400">
                <a:solidFill>
                  <a:srgbClr val="FFFF00"/>
                </a:solidFill>
                <a:latin typeface="Arial Rounded MT Bold" panose="020F0704030504030204" pitchFamily="34" charset="0"/>
              </a:rPr>
              <a:t>Adliswil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540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5400">
                <a:solidFill>
                  <a:srgbClr val="FFFF00"/>
                </a:solidFill>
                <a:latin typeface="Arial Rounded MT Bold" panose="020F0704030504030204" pitchFamily="34" charset="0"/>
              </a:rPr>
              <a:t>Pfingsten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540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5400">
                <a:solidFill>
                  <a:srgbClr val="FFFF00"/>
                </a:solidFill>
                <a:latin typeface="Arial Rounded MT Bold" panose="020F0704030504030204" pitchFamily="34" charset="0"/>
              </a:rPr>
              <a:t>1992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4787306"/>
      </p:ext>
    </p:extLst>
  </p:cSld>
  <p:clrMapOvr>
    <a:masterClrMapping/>
  </p:clrMapOvr>
  <p:transition advTm="35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1 Brandfall Thalwi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000125"/>
            <a:ext cx="5786438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643063" y="142875"/>
            <a:ext cx="5857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… auch ich war vor Ort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3073456"/>
      </p:ext>
    </p:extLst>
  </p:cSld>
  <p:clrMapOvr>
    <a:masterClrMapping/>
  </p:clrMapOvr>
  <p:transition advTm="1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4.11.22. Mueller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268413"/>
            <a:ext cx="8624887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255204" y="404813"/>
            <a:ext cx="66510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dirty="0">
                <a:solidFill>
                  <a:srgbClr val="FFFF00"/>
                </a:solidFill>
                <a:latin typeface="Arial Rounded MT Bold" panose="020F0704030504030204" pitchFamily="34" charset="0"/>
              </a:rPr>
              <a:t>Das </a:t>
            </a:r>
            <a:r>
              <a:rPr lang="de-CH" altLang="de-DE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Liebeslied von Michi Müller </a:t>
            </a:r>
            <a:r>
              <a:rPr lang="de-CH" altLang="de-DE" dirty="0">
                <a:solidFill>
                  <a:srgbClr val="FFFF00"/>
                </a:solidFill>
                <a:latin typeface="Arial Rounded MT Bold" panose="020F0704030504030204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4049538"/>
      </p:ext>
    </p:extLst>
  </p:cSld>
  <p:clrMapOvr>
    <a:masterClrMapping/>
  </p:clrMapOvr>
  <p:transition advTm="60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kumente und Einstellungen\Paul Bossert\Eigene Dateien\Vorträge - Referate\Global Temperatur.gif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857250"/>
            <a:ext cx="8715375" cy="5668963"/>
          </a:xfrm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… wie </a:t>
            </a:r>
            <a:r>
              <a:rPr lang="de-CH" altLang="de-DE" sz="4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heiss </a:t>
            </a:r>
            <a:r>
              <a:rPr lang="de-CH" altLang="de-DE" sz="4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war </a:t>
            </a:r>
            <a:r>
              <a:rPr lang="de-CH" altLang="de-DE" sz="4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es 1’100 B.C. ?</a:t>
            </a:r>
            <a:endParaRPr lang="de-CH" altLang="de-DE" sz="44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2699740" y="1988800"/>
            <a:ext cx="288040" cy="288040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7144110"/>
      </p:ext>
    </p:extLst>
  </p:cSld>
  <p:clrMapOvr>
    <a:masterClrMapping/>
  </p:clrMapOvr>
  <p:transition advTm="10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1470025"/>
          </a:xfrm>
        </p:spPr>
        <p:txBody>
          <a:bodyPr/>
          <a:lstStyle/>
          <a:p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Lehrsatz: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0" y="1857375"/>
            <a:ext cx="9144000" cy="4786313"/>
          </a:xfrm>
        </p:spPr>
        <p:txBody>
          <a:bodyPr/>
          <a:lstStyle/>
          <a:p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keine brennbaren</a:t>
            </a:r>
          </a:p>
          <a:p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Werkstoffe bei</a:t>
            </a:r>
          </a:p>
          <a:p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privaten Gebäuden und</a:t>
            </a:r>
          </a:p>
          <a:p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der öffentlichen Hand!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2149042"/>
      </p:ext>
    </p:extLst>
  </p:cSld>
  <p:clrMapOvr>
    <a:masterClrMapping/>
  </p:clrMapOvr>
  <p:transition advTm="13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714375"/>
            <a:ext cx="9144000" cy="2297113"/>
          </a:xfrm>
        </p:spPr>
        <p:txBody>
          <a:bodyPr/>
          <a:lstStyle/>
          <a:p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dann gibt es noch</a:t>
            </a:r>
            <a:b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das Schallrisiko!</a:t>
            </a:r>
          </a:p>
        </p:txBody>
      </p: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0" y="3500438"/>
            <a:ext cx="9144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5400">
                <a:solidFill>
                  <a:srgbClr val="FFFF00"/>
                </a:solidFill>
                <a:latin typeface="Arial Rounded MT Bold" panose="020F0704030504030204" pitchFamily="34" charset="0"/>
              </a:rPr>
              <a:t>… und wie steht es mit dem sommerlichen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5400">
                <a:solidFill>
                  <a:srgbClr val="FFFF00"/>
                </a:solidFill>
                <a:latin typeface="Arial Rounded MT Bold" panose="020F0704030504030204" pitchFamily="34" charset="0"/>
              </a:rPr>
              <a:t>Wärmeschutz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0817615"/>
      </p:ext>
    </p:extLst>
  </p:cSld>
  <p:clrMapOvr>
    <a:masterClrMapping/>
  </p:clrMapOvr>
  <p:transition advTm="5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0" name="Rectangle 4"/>
          <p:cNvSpPr>
            <a:spLocks noChangeArrowheads="1"/>
          </p:cNvSpPr>
          <p:nvPr/>
        </p:nvSpPr>
        <p:spPr bwMode="auto">
          <a:xfrm>
            <a:off x="0" y="0"/>
            <a:ext cx="9144000" cy="759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Frage: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Wollen Sie eine Sanierung: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… mit hohen Unterhaltskosten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… die nicht lange hält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… mit Feuchtigkeits-Problemen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… die keine Energie spart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… mit einem sehr hohen Brandrisiko ???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80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6204181"/>
      </p:ext>
    </p:extLst>
  </p:cSld>
  <p:clrMapOvr>
    <a:masterClrMapping/>
  </p:clrMapOvr>
  <p:transition advTm="153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9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9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9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9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9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9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9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9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9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9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9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9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9036050" cy="1498600"/>
          </a:xfrm>
        </p:spPr>
        <p:txBody>
          <a:bodyPr/>
          <a:lstStyle/>
          <a:p>
            <a:pPr eaLnBrk="1" hangingPunct="1"/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Alles Quatsch oder was?</a:t>
            </a:r>
          </a:p>
        </p:txBody>
      </p:sp>
      <p:sp>
        <p:nvSpPr>
          <p:cNvPr id="115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989138"/>
            <a:ext cx="8229600" cy="452596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Es gibt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de-CH" altLang="de-DE" sz="8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8 !!!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energierelevante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Faktoren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090885"/>
      </p:ext>
    </p:extLst>
  </p:cSld>
  <p:clrMapOvr>
    <a:masterClrMapping/>
  </p:clrMapOvr>
  <p:transition advTm="5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4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4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4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54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54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54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4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54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54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54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405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 anchor="ctr"/>
          <a:lstStyle/>
          <a:p>
            <a:pPr eaLnBrk="1" hangingPunct="1"/>
            <a:r>
              <a:rPr lang="de-CH" altLang="de-DE" sz="4000" b="1" smtClean="0">
                <a:solidFill>
                  <a:srgbClr val="FFFF00"/>
                </a:solidFill>
              </a:rPr>
              <a:t> </a:t>
            </a:r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1. Wanddicke</a:t>
            </a:r>
          </a:p>
          <a:p>
            <a:pPr eaLnBrk="1" hangingPunct="1"/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2. Wärmespeicherfähigkeit</a:t>
            </a:r>
          </a:p>
          <a:p>
            <a:pPr eaLnBrk="1" hangingPunct="1"/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3. Wärmedämmfähigkeit &gt; U-Wert</a:t>
            </a:r>
          </a:p>
          <a:p>
            <a:pPr eaLnBrk="1" hangingPunct="1"/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4. Strahlungsaufnahmefähigkeit</a:t>
            </a:r>
          </a:p>
          <a:p>
            <a:pPr eaLnBrk="1" hangingPunct="1"/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5. Wärmeeindringgeschwindigkeit</a:t>
            </a:r>
          </a:p>
          <a:p>
            <a:pPr eaLnBrk="1" hangingPunct="1"/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6. Wärmebrücken</a:t>
            </a:r>
          </a:p>
          <a:p>
            <a:pPr eaLnBrk="1" hangingPunct="1"/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7. Sorptionsfähigkeit</a:t>
            </a:r>
          </a:p>
          <a:p>
            <a:pPr eaLnBrk="1" hangingPunct="1"/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8. Oberflächenstruktur</a:t>
            </a:r>
            <a:endParaRPr lang="de-DE" altLang="de-DE" sz="4000" b="1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5875545"/>
      </p:ext>
    </p:extLst>
  </p:cSld>
  <p:clrMapOvr>
    <a:masterClrMapping/>
  </p:clrMapOvr>
  <p:transition advTm="23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5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5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5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5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5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5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5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5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5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5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5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5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5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5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5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5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9144000" cy="63373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de-CH" altLang="de-DE" sz="66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mit der EVA …</a:t>
            </a:r>
          </a:p>
          <a:p>
            <a:pPr algn="ctr" eaLnBrk="1" hangingPunct="1">
              <a:buFontTx/>
              <a:buNone/>
            </a:pPr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berechne ich diese Faktoren bereits seit 40 Jahren!</a:t>
            </a:r>
          </a:p>
          <a:p>
            <a:pPr algn="ctr" eaLnBrk="1" hangingPunct="1">
              <a:buFontTx/>
              <a:buNone/>
            </a:pPr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Das ist allgemein bekannt!</a:t>
            </a:r>
          </a:p>
          <a:p>
            <a:pPr eaLnBrk="1" hangingPunct="1">
              <a:buFontTx/>
              <a:buNone/>
            </a:pPr>
            <a:endParaRPr lang="de-CH" altLang="de-DE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 eaLnBrk="1" hangingPunct="1">
              <a:buFontTx/>
              <a:buNone/>
            </a:pPr>
            <a:r>
              <a:rPr lang="de-CH" altLang="de-DE" sz="36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(EVA = Energie-Verbrauchs-Analyse</a:t>
            </a:r>
            <a:r>
              <a:rPr lang="de-CH" altLang="de-DE" sz="3600" b="1" smtClean="0">
                <a:solidFill>
                  <a:srgbClr val="FFFF00"/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8856417"/>
      </p:ext>
    </p:extLst>
  </p:cSld>
  <p:clrMapOvr>
    <a:masterClrMapping/>
  </p:clrMapOvr>
  <p:transition advTm="12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5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5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5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5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/>
            <a:r>
              <a:rPr lang="de-CH" altLang="de-DE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Kernpunkt meiner Aussage ist:</a:t>
            </a:r>
          </a:p>
        </p:txBody>
      </p:sp>
      <p:sp>
        <p:nvSpPr>
          <p:cNvPr id="116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3950"/>
            <a:ext cx="8713787" cy="56181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Die ganze Wärmedämmerei</a:t>
            </a:r>
          </a:p>
          <a:p>
            <a:pPr algn="ctr" eaLnBrk="1" hangingPunct="1">
              <a:buFontTx/>
              <a:buNone/>
            </a:pPr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auf der Fassade,</a:t>
            </a:r>
          </a:p>
          <a:p>
            <a:pPr algn="ctr" eaLnBrk="1" hangingPunct="1">
              <a:buFontTx/>
              <a:buNone/>
            </a:pPr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als Aussendämmung (AWD)</a:t>
            </a:r>
          </a:p>
          <a:p>
            <a:pPr algn="ctr" eaLnBrk="1" hangingPunct="1">
              <a:buFontTx/>
              <a:buNone/>
            </a:pPr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als Zwischendämmung</a:t>
            </a:r>
          </a:p>
          <a:p>
            <a:pPr algn="ctr" eaLnBrk="1" hangingPunct="1">
              <a:buFontTx/>
              <a:buNone/>
            </a:pPr>
            <a:r>
              <a:rPr lang="de-CH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(Zweischalenmauerwerk)</a:t>
            </a:r>
          </a:p>
          <a:p>
            <a:pPr algn="ctr" eaLnBrk="1" hangingPunct="1">
              <a:buFontTx/>
              <a:buNone/>
            </a:pPr>
            <a:r>
              <a:rPr lang="de-CH" altLang="de-DE" sz="72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bringt nichts!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4682249"/>
      </p:ext>
    </p:extLst>
  </p:cSld>
  <p:clrMapOvr>
    <a:masterClrMapping/>
  </p:clrMapOvr>
  <p:transition advTm="129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0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0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0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0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60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60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60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60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019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8686800" cy="1143000"/>
          </a:xfrm>
        </p:spPr>
        <p:txBody>
          <a:bodyPr/>
          <a:lstStyle/>
          <a:p>
            <a:pPr eaLnBrk="1" hangingPunct="1"/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hier die Beweise: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2276475"/>
            <a:ext cx="8642350" cy="4321175"/>
          </a:xfrm>
        </p:spPr>
        <p:txBody>
          <a:bodyPr/>
          <a:lstStyle/>
          <a:p>
            <a:pPr eaLnBrk="1" hangingPunct="1"/>
            <a:r>
              <a:rPr lang="de-CH" altLang="de-DE" sz="66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Die</a:t>
            </a:r>
          </a:p>
          <a:p>
            <a:pPr eaLnBrk="1" hangingPunct="1"/>
            <a:r>
              <a:rPr lang="de-CH" altLang="de-DE" sz="66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Energiekennziffer</a:t>
            </a:r>
          </a:p>
          <a:p>
            <a:pPr eaLnBrk="1" hangingPunct="1"/>
            <a:r>
              <a:rPr lang="de-CH" altLang="de-DE" sz="8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von  1925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820811"/>
      </p:ext>
    </p:extLst>
  </p:cSld>
  <p:clrMapOvr>
    <a:masterClrMapping/>
  </p:clrMapOvr>
  <p:transition advTm="7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9036050" cy="1143000"/>
          </a:xfrm>
        </p:spPr>
        <p:txBody>
          <a:bodyPr/>
          <a:lstStyle/>
          <a:p>
            <a:pPr eaLnBrk="1" hangingPunct="1"/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Die Energiekrise von 1925</a:t>
            </a:r>
          </a:p>
        </p:txBody>
      </p:sp>
      <p:sp>
        <p:nvSpPr>
          <p:cNvPr id="1163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989138"/>
            <a:ext cx="9036050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Es herrschte grosse Not!</a:t>
            </a:r>
          </a:p>
          <a:p>
            <a:pPr algn="ctr" eaLnBrk="1" hangingPunct="1">
              <a:buFontTx/>
              <a:buNone/>
            </a:pPr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Es gab kaum Brennholz!</a:t>
            </a:r>
          </a:p>
          <a:p>
            <a:pPr algn="ctr" eaLnBrk="1" hangingPunct="1">
              <a:buFontTx/>
              <a:buNone/>
            </a:pPr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Es gab deshalb den</a:t>
            </a:r>
          </a:p>
          <a:p>
            <a:pPr algn="ctr" eaLnBrk="1" hangingPunct="1">
              <a:buFontTx/>
              <a:buNone/>
            </a:pPr>
            <a:r>
              <a:rPr lang="de-CH" altLang="de-DE" sz="72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„Leihsarg!“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839621"/>
      </p:ext>
    </p:extLst>
  </p:cSld>
  <p:clrMapOvr>
    <a:masterClrMapping/>
  </p:clrMapOvr>
  <p:transition advTm="12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3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3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326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2A8305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86423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/>
          <a:lstStyle/>
          <a:p>
            <a:pPr eaLnBrk="1" hangingPunct="1"/>
            <a:r>
              <a:rPr lang="de-CH" altLang="de-DE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Gesundheitsingenieur</a:t>
            </a:r>
            <a:br>
              <a:rPr lang="de-CH" altLang="de-DE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Heft 21, 1923</a:t>
            </a:r>
          </a:p>
        </p:txBody>
      </p:sp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395288" y="2276475"/>
            <a:ext cx="8424862" cy="2808288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34715"/>
      </p:ext>
    </p:extLst>
  </p:cSld>
  <p:clrMapOvr>
    <a:masterClrMapping/>
  </p:clrMapOvr>
  <p:transition advTm="17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80140" y="274638"/>
            <a:ext cx="3034650" cy="3600500"/>
          </a:xfrm>
        </p:spPr>
        <p:txBody>
          <a:bodyPr/>
          <a:lstStyle/>
          <a:p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wieder</a:t>
            </a:r>
            <a:b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/>
            </a:r>
            <a:br>
              <a:rPr lang="de-CH" b="1" dirty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s</a:t>
            </a:r>
            <a:r>
              <a:rPr lang="de-CH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ehr heiss in Ägypten !</a:t>
            </a:r>
            <a:endParaRPr lang="de-CH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9" y="274638"/>
            <a:ext cx="5130257" cy="629871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6325125"/>
      </p:ext>
    </p:extLst>
  </p:cSld>
  <p:clrMapOvr>
    <a:masterClrMapping/>
  </p:clrMapOvr>
  <p:transition advTm="4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340" name="Rectangle 4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928100" cy="2433638"/>
          </a:xfrm>
        </p:spPr>
        <p:txBody>
          <a:bodyPr/>
          <a:lstStyle/>
          <a:p>
            <a:pPr eaLnBrk="1" hangingPunct="1"/>
            <a:r>
              <a:rPr lang="de-CH" altLang="de-DE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1895</a:t>
            </a:r>
            <a:br>
              <a:rPr lang="de-CH" altLang="de-DE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wurde die Warmwasser-</a:t>
            </a:r>
            <a:br>
              <a:rPr lang="de-CH" altLang="de-DE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Pumpenheizung erfunden.</a:t>
            </a:r>
            <a:endParaRPr lang="de-CH" altLang="de-DE" sz="4800" b="1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66341" name="Text Box 5"/>
          <p:cNvSpPr txBox="1">
            <a:spLocks noChangeArrowheads="1"/>
          </p:cNvSpPr>
          <p:nvPr/>
        </p:nvSpPr>
        <p:spPr bwMode="auto">
          <a:xfrm>
            <a:off x="300038" y="2708275"/>
            <a:ext cx="843915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30 Jahre später, anno 1925,</a:t>
            </a:r>
            <a:b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kontrollierte man die</a:t>
            </a:r>
            <a:b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Effizienz der Heizungen</a:t>
            </a:r>
            <a:b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und den Energieverbrauch</a:t>
            </a:r>
            <a:b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CH" altLang="de-DE" sz="4800">
                <a:solidFill>
                  <a:srgbClr val="FFFF00"/>
                </a:solidFill>
                <a:latin typeface="Arial Rounded MT Bold" panose="020F0704030504030204" pitchFamily="34" charset="0"/>
              </a:rPr>
              <a:t>der Gebäude.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0346852"/>
      </p:ext>
    </p:extLst>
  </p:cSld>
  <p:clrMapOvr>
    <a:masterClrMapping/>
  </p:clrMapOvr>
  <p:transition advTm="13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6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6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6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6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634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5888"/>
            <a:ext cx="9144000" cy="6553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In ganz EUROPA</a:t>
            </a:r>
          </a:p>
          <a:p>
            <a:pPr algn="ctr" eaLnBrk="1" hangingPunct="1">
              <a:buFontTx/>
              <a:buNone/>
            </a:pPr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kontrollierte man bei den</a:t>
            </a:r>
          </a:p>
          <a:p>
            <a:pPr algn="ctr" eaLnBrk="1" hangingPunct="1">
              <a:buFontTx/>
              <a:buNone/>
            </a:pPr>
            <a:r>
              <a:rPr lang="de-CH" altLang="de-DE" sz="72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zentral beheizten Gebäuden</a:t>
            </a:r>
          </a:p>
          <a:p>
            <a:pPr algn="ctr" eaLnBrk="1" hangingPunct="1">
              <a:buFontTx/>
              <a:buNone/>
            </a:pPr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den Energieverbrauch bei</a:t>
            </a:r>
          </a:p>
          <a:p>
            <a:pPr algn="ctr" eaLnBrk="1" hangingPunct="1">
              <a:buFontTx/>
              <a:buNone/>
            </a:pPr>
            <a:r>
              <a:rPr lang="de-CH" altLang="de-DE" sz="54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20°C Innentemperatur 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862280"/>
      </p:ext>
    </p:extLst>
  </p:cSld>
  <p:clrMapOvr>
    <a:masterClrMapping/>
  </p:clrMapOvr>
  <p:transition advTm="5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8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8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6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6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68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68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68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68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4" descr="4E5433F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864235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466725" y="3500438"/>
            <a:ext cx="81978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… seitenweise Analysen im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4800">
                <a:solidFill>
                  <a:srgbClr val="FF0000"/>
                </a:solidFill>
                <a:latin typeface="Arial Rounded MT Bold" panose="020F0704030504030204" pitchFamily="34" charset="0"/>
              </a:rPr>
              <a:t>Gesundheits-Ingenieur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4117414"/>
      </p:ext>
    </p:extLst>
  </p:cSld>
  <p:clrMapOvr>
    <a:masterClrMapping/>
  </p:clrMapOvr>
  <p:transition advTm="1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pPr eaLnBrk="1" hangingPunct="1"/>
            <a:r>
              <a:rPr lang="de-CH" altLang="de-DE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nach Standard-Schema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3950"/>
            <a:ext cx="8964612" cy="56181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bei Schulen,</a:t>
            </a:r>
          </a:p>
          <a:p>
            <a:pPr algn="ctr" eaLnBrk="1" hangingPunct="1">
              <a:buFontTx/>
              <a:buNone/>
            </a:pPr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Verwaltungsgebäuden,</a:t>
            </a:r>
          </a:p>
          <a:p>
            <a:pPr algn="ctr" eaLnBrk="1" hangingPunct="1">
              <a:buFontTx/>
              <a:buNone/>
            </a:pPr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Mehrfamilienhäusern,</a:t>
            </a:r>
          </a:p>
          <a:p>
            <a:pPr algn="ctr" eaLnBrk="1" hangingPunct="1">
              <a:buFontTx/>
              <a:buNone/>
            </a:pPr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Einfamilienhäuser</a:t>
            </a:r>
          </a:p>
          <a:p>
            <a:pPr algn="ctr" eaLnBrk="1" hangingPunct="1">
              <a:buFontTx/>
              <a:buNone/>
            </a:pPr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und Bauten aller Art …</a:t>
            </a:r>
          </a:p>
          <a:p>
            <a:pPr algn="ctr" eaLnBrk="1" hangingPunct="1">
              <a:buFontTx/>
              <a:buNone/>
            </a:pPr>
            <a:endParaRPr lang="de-CH" altLang="de-DE" sz="4000" b="1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 eaLnBrk="1" hangingPunct="1">
              <a:buFontTx/>
              <a:buNone/>
            </a:pPr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… mit folgendem Ergebnis:</a:t>
            </a:r>
          </a:p>
          <a:p>
            <a:pPr eaLnBrk="1" hangingPunct="1">
              <a:buFontTx/>
              <a:buNone/>
            </a:pPr>
            <a:endParaRPr lang="de-CH" altLang="de-DE" sz="4000" smtClean="0"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5575243"/>
      </p:ext>
    </p:extLst>
  </p:cSld>
  <p:clrMapOvr>
    <a:masterClrMapping/>
  </p:clrMapOvr>
  <p:transition advTm="4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9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9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9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9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9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9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9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9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9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9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69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69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69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69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941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3"/>
          <p:cNvSpPr txBox="1">
            <a:spLocks noChangeArrowheads="1"/>
          </p:cNvSpPr>
          <p:nvPr/>
        </p:nvSpPr>
        <p:spPr bwMode="auto">
          <a:xfrm>
            <a:off x="1143000" y="9144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b="0">
              <a:latin typeface="Times New Roman" panose="02020603050405020304" pitchFamily="18" charset="0"/>
            </a:endParaRPr>
          </a:p>
        </p:txBody>
      </p:sp>
      <p:pic>
        <p:nvPicPr>
          <p:cNvPr id="21509" name="Picture 4" descr="Koks 1925_000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00" y="214313"/>
            <a:ext cx="8572500" cy="64293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209340"/>
      </p:ext>
    </p:extLst>
  </p:cSld>
  <p:clrMapOvr>
    <a:masterClrMapping/>
  </p:clrMapOvr>
  <p:transition advTm="12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Koks 1927_0001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14313"/>
            <a:ext cx="7200900" cy="64103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59" name="Text Box 4"/>
          <p:cNvSpPr txBox="1">
            <a:spLocks noChangeArrowheads="1"/>
          </p:cNvSpPr>
          <p:nvPr/>
        </p:nvSpPr>
        <p:spPr bwMode="auto">
          <a:xfrm>
            <a:off x="288925" y="2098675"/>
            <a:ext cx="2987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b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800297"/>
      </p:ext>
    </p:extLst>
  </p:cSld>
  <p:clrMapOvr>
    <a:masterClrMapping/>
  </p:clrMapOvr>
  <p:transition advTm="1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865187"/>
          </a:xfrm>
        </p:spPr>
        <p:txBody>
          <a:bodyPr/>
          <a:lstStyle/>
          <a:p>
            <a:pPr eaLnBrk="1" hangingPunct="1"/>
            <a:r>
              <a:rPr lang="de-CH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Die Energie-Kennziffer</a:t>
            </a:r>
          </a:p>
        </p:txBody>
      </p:sp>
      <p:sp>
        <p:nvSpPr>
          <p:cNvPr id="1181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642350" cy="54006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de-CH" altLang="de-DE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Eine gemessene</a:t>
            </a:r>
          </a:p>
          <a:p>
            <a:pPr algn="ctr" eaLnBrk="1" hangingPunct="1">
              <a:buFontTx/>
              <a:buNone/>
            </a:pPr>
            <a:r>
              <a:rPr lang="de-CH" altLang="de-DE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Energiemenge (Kohle)</a:t>
            </a:r>
          </a:p>
          <a:p>
            <a:pPr algn="ctr" eaLnBrk="1" hangingPunct="1">
              <a:buFontTx/>
              <a:buNone/>
            </a:pPr>
            <a:r>
              <a:rPr lang="de-CH" altLang="de-DE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wurde auf eine</a:t>
            </a:r>
          </a:p>
          <a:p>
            <a:pPr algn="ctr" eaLnBrk="1" hangingPunct="1">
              <a:buFontTx/>
              <a:buNone/>
            </a:pPr>
            <a:r>
              <a:rPr lang="de-CH" altLang="de-DE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beheizte Kubatur (m</a:t>
            </a:r>
            <a:r>
              <a:rPr lang="de-CH" altLang="de-DE" sz="4000" b="1" baseline="30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)</a:t>
            </a:r>
          </a:p>
          <a:p>
            <a:pPr algn="ctr" eaLnBrk="1" hangingPunct="1">
              <a:buFontTx/>
              <a:buNone/>
            </a:pPr>
            <a:r>
              <a:rPr lang="de-CH" altLang="de-DE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in einer Zeiteinheit (Tag)</a:t>
            </a:r>
          </a:p>
          <a:p>
            <a:pPr algn="ctr" eaLnBrk="1" hangingPunct="1">
              <a:buFontTx/>
              <a:buNone/>
            </a:pPr>
            <a:r>
              <a:rPr lang="de-CH" altLang="de-DE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und einer Temperatureinheit (°C)</a:t>
            </a:r>
          </a:p>
          <a:p>
            <a:pPr algn="ctr" eaLnBrk="1" hangingPunct="1">
              <a:buFontTx/>
              <a:buNone/>
            </a:pPr>
            <a:r>
              <a:rPr lang="de-CH" altLang="de-DE" sz="4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bezogen!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961502"/>
      </p:ext>
    </p:extLst>
  </p:cSld>
  <p:clrMapOvr>
    <a:masterClrMapping/>
  </p:clrMapOvr>
  <p:transition advTm="6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1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1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1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81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81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81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81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81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81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81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81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81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81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81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81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81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169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de-DE" altLang="de-DE" sz="48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Umrechnung der E-Kennziffer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1371600"/>
          </a:xfrm>
        </p:spPr>
        <p:txBody>
          <a:bodyPr lIns="92075" tIns="46038" rIns="92075" bIns="46038"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de-DE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_________</a:t>
            </a:r>
            <a:r>
              <a:rPr lang="de-DE" altLang="de-DE" sz="4000" b="1" u="sng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2 kg Koks</a:t>
            </a:r>
            <a:r>
              <a:rPr lang="de-DE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________  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de-DE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 Tag  x  1‘000 m</a:t>
            </a:r>
            <a:r>
              <a:rPr lang="de-DE" altLang="de-DE" sz="4000" b="1" baseline="3000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  <a:r>
              <a:rPr lang="de-DE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 x  1°Celsius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de-DE" altLang="de-DE" sz="4000" b="1" smtClean="0">
              <a:solidFill>
                <a:srgbClr val="FFFF00"/>
              </a:solidFill>
            </a:endParaRPr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571500" y="3200400"/>
            <a:ext cx="8001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______</a:t>
            </a:r>
            <a:r>
              <a:rPr lang="de-CH" altLang="de-DE" sz="4000" u="sng">
                <a:solidFill>
                  <a:srgbClr val="FFFF00"/>
                </a:solidFill>
                <a:latin typeface="Arial Rounded MT Bold" panose="020F0704030504030204" pitchFamily="34" charset="0"/>
              </a:rPr>
              <a:t>2 x 7‘500 Wh_______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24 h  x  1‘250 m</a:t>
            </a:r>
            <a:r>
              <a:rPr lang="de-CH" altLang="de-DE" sz="4000" baseline="3000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  x  1 Kelvin</a:t>
            </a: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914400" y="4953000"/>
            <a:ext cx="3657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altLang="de-DE" sz="4000" u="sng">
                <a:solidFill>
                  <a:srgbClr val="FFFF00"/>
                </a:solidFill>
                <a:latin typeface="Arial Rounded MT Bold" panose="020F0704030504030204" pitchFamily="34" charset="0"/>
              </a:rPr>
              <a:t>_15‘000 Wh__</a:t>
            </a: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 30‘000 K h m</a:t>
            </a:r>
            <a:r>
              <a:rPr lang="de-CH" altLang="de-DE" sz="4000" baseline="3000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5562600" y="4953000"/>
            <a:ext cx="2514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altLang="de-DE" sz="4000" u="sng">
                <a:solidFill>
                  <a:srgbClr val="FFFF00"/>
                </a:solidFill>
                <a:latin typeface="Arial Rounded MT Bold" panose="020F0704030504030204" pitchFamily="34" charset="0"/>
              </a:rPr>
              <a:t> 0,5 W_</a:t>
            </a: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 m</a:t>
            </a:r>
            <a:r>
              <a:rPr lang="de-CH" altLang="de-DE" sz="4000" baseline="3000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 K</a:t>
            </a:r>
          </a:p>
        </p:txBody>
      </p:sp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4800600" y="5181600"/>
            <a:ext cx="685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1504390"/>
      </p:ext>
    </p:extLst>
  </p:cSld>
  <p:clrMapOvr>
    <a:masterClrMapping/>
  </p:clrMapOvr>
  <p:transition advTm="5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263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63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226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7" grpId="0" build="p" autoUpdateAnimBg="0"/>
      <p:bldP spid="226308" grpId="0" autoUpdateAnimBg="0"/>
      <p:bldP spid="226309" grpId="0" autoUpdateAnimBg="0"/>
      <p:bldP spid="226310" grpId="0" autoUpdateAnimBg="0"/>
      <p:bldP spid="226311" grpId="0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64575" cy="3128963"/>
          </a:xfrm>
        </p:spPr>
        <p:txBody>
          <a:bodyPr lIns="92075" tIns="46038" rIns="92075" bIns="46038"/>
          <a:lstStyle/>
          <a:p>
            <a:pPr eaLnBrk="1" hangingPunct="1"/>
            <a:r>
              <a:rPr lang="de-DE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Die spezifische Verbrauchs-Leistung</a:t>
            </a:r>
            <a:br>
              <a:rPr lang="de-DE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de-DE" altLang="de-DE" sz="6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von  1927  betrug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4575" y="4652963"/>
            <a:ext cx="2057400" cy="1311275"/>
          </a:xfrm>
        </p:spPr>
        <p:txBody>
          <a:bodyPr lIns="92075" tIns="46038" rIns="92075" bIns="46038">
            <a:spAutoFit/>
          </a:bodyPr>
          <a:lstStyle/>
          <a:p>
            <a:pPr eaLnBrk="1" hangingPunct="1">
              <a:buFontTx/>
              <a:buNone/>
            </a:pPr>
            <a:r>
              <a:rPr lang="de-CH" altLang="de-DE" sz="4000" b="1" u="sng" smtClean="0">
                <a:solidFill>
                  <a:srgbClr val="FFFF00"/>
                </a:solidFill>
              </a:rPr>
              <a:t>  </a:t>
            </a:r>
            <a:r>
              <a:rPr lang="de-CH" altLang="de-DE" sz="4000" b="1" u="sng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0,5 W</a:t>
            </a:r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 m</a:t>
            </a:r>
            <a:r>
              <a:rPr lang="de-CH" altLang="de-DE" sz="4000" b="1" baseline="3000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000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K</a:t>
            </a:r>
            <a:endParaRPr lang="de-DE" altLang="de-DE" smtClean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6156325" y="4724400"/>
            <a:ext cx="2133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de-CH" altLang="de-DE" sz="4000" u="sng">
                <a:solidFill>
                  <a:srgbClr val="FFFF00"/>
                </a:solidFill>
                <a:latin typeface="Arial Rounded MT Bold" panose="020F0704030504030204" pitchFamily="34" charset="0"/>
              </a:rPr>
              <a:t>0,24 W     </a:t>
            </a: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       m</a:t>
            </a:r>
            <a:r>
              <a:rPr lang="de-CH" altLang="de-DE" sz="4000" baseline="30000">
                <a:solidFill>
                  <a:srgbClr val="FFFF00"/>
                </a:solidFill>
                <a:latin typeface="Arial Rounded MT Bold" panose="020F0704030504030204" pitchFamily="34" charset="0"/>
              </a:rPr>
              <a:t>3</a:t>
            </a: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 K</a:t>
            </a:r>
            <a:endParaRPr lang="de-CH" altLang="de-DE" sz="2400" b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9383" name="Text Box 7"/>
          <p:cNvSpPr txBox="1">
            <a:spLocks noChangeArrowheads="1"/>
          </p:cNvSpPr>
          <p:nvPr/>
        </p:nvSpPr>
        <p:spPr bwMode="auto">
          <a:xfrm>
            <a:off x="250825" y="3716338"/>
            <a:ext cx="84994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altLang="de-DE">
                <a:solidFill>
                  <a:srgbClr val="FFFF00"/>
                </a:solidFill>
                <a:latin typeface="Arial Rounded MT Bold" panose="020F0704030504030204" pitchFamily="34" charset="0"/>
              </a:rPr>
              <a:t>bei einem Wirkungsgrad von  48 %</a:t>
            </a:r>
          </a:p>
        </p:txBody>
      </p:sp>
      <p:sp>
        <p:nvSpPr>
          <p:cNvPr id="229386" name="Rectangle 10"/>
          <p:cNvSpPr>
            <a:spLocks noChangeArrowheads="1"/>
          </p:cNvSpPr>
          <p:nvPr/>
        </p:nvSpPr>
        <p:spPr bwMode="auto">
          <a:xfrm>
            <a:off x="2555875" y="4652963"/>
            <a:ext cx="32400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altLang="de-DE" sz="4000">
                <a:latin typeface="Arial Rounded MT Bold" panose="020F0704030504030204" pitchFamily="34" charset="0"/>
              </a:rPr>
              <a:t>     </a:t>
            </a:r>
            <a:r>
              <a:rPr lang="de-CH" altLang="de-DE" sz="4000">
                <a:solidFill>
                  <a:srgbClr val="FFFF00"/>
                </a:solidFill>
                <a:latin typeface="Arial Rounded MT Bold" panose="020F0704030504030204" pitchFamily="34" charset="0"/>
              </a:rPr>
              <a:t>x   0,48  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8310929"/>
      </p:ext>
    </p:extLst>
  </p:cSld>
  <p:clrMapOvr>
    <a:masterClrMapping/>
  </p:clrMapOvr>
  <p:transition advTm="10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8" grpId="0"/>
      <p:bldP spid="229379" grpId="0" build="p"/>
      <p:bldP spid="229381" grpId="0"/>
      <p:bldP spid="229383" grpId="0"/>
      <p:bldP spid="229386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8928100" cy="1143000"/>
          </a:xfrm>
        </p:spPr>
        <p:txBody>
          <a:bodyPr/>
          <a:lstStyle/>
          <a:p>
            <a:pPr eaLnBrk="1" hangingPunct="1"/>
            <a:r>
              <a:rPr lang="de-CH" altLang="de-DE" b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Was sagt diese Kennziffer aus?</a:t>
            </a:r>
          </a:p>
        </p:txBody>
      </p:sp>
      <p:sp>
        <p:nvSpPr>
          <p:cNvPr id="1175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700213"/>
            <a:ext cx="8928100" cy="47529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Wenn die Aussentemperatur</a:t>
            </a:r>
          </a:p>
          <a:p>
            <a:pPr algn="ctr" eaLnBrk="1" hangingPunct="1">
              <a:buFontTx/>
              <a:buNone/>
            </a:pP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in der Heizperiode von der </a:t>
            </a:r>
            <a:endParaRPr lang="de-CH" altLang="de-DE" sz="36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 eaLnBrk="1" hangingPunct="1">
              <a:buFontTx/>
              <a:buNone/>
            </a:pP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METEO gemessen ist,</a:t>
            </a:r>
          </a:p>
          <a:p>
            <a:pPr algn="ctr" eaLnBrk="1" hangingPunct="1">
              <a:buFontTx/>
              <a:buNone/>
            </a:pP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bildet man mit der massgeblichen </a:t>
            </a:r>
          </a:p>
          <a:p>
            <a:pPr algn="ctr" eaLnBrk="1" hangingPunct="1">
              <a:buFontTx/>
              <a:buNone/>
            </a:pP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Aussentemperatur und der</a:t>
            </a:r>
          </a:p>
          <a:p>
            <a:pPr algn="ctr" eaLnBrk="1" hangingPunct="1">
              <a:buFontTx/>
              <a:buNone/>
            </a:pP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Innentemperatur die jährlichen</a:t>
            </a:r>
          </a:p>
          <a:p>
            <a:pPr algn="ctr" eaLnBrk="1" hangingPunct="1">
              <a:buFontTx/>
              <a:buNone/>
            </a:pPr>
            <a:r>
              <a:rPr lang="de-CH" altLang="de-DE" sz="36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Heizgradtage bzw. Heizgradstunden!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3621682"/>
      </p:ext>
    </p:extLst>
  </p:cSld>
  <p:clrMapOvr>
    <a:masterClrMapping/>
  </p:clrMapOvr>
  <p:transition advTm="9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5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5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5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5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5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5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75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75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75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75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75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75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75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75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555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1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|3.1|3.7|2|2.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|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4|2.5|1.7|2.1|2.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|2.2|1.6|2.4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4|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3.2|1.7|3|1.8|0.9|2.4|1.5|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9|1.1|10.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2.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3|2.7|1.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4|3.3|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1|2.4|5.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1|12.1|7.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2.9|7|3.6|9.6|7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1|1.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|2.8|2.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|3.9|2.5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9|3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7|1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5.3|3.1|1.2|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3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8|1.1|4.7|2|1|1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|16.1|1.8|5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|1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5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4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|1.7|0.8|2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1.5|1|0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6|3.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2.5|2.2|2.5|1.8|2.8|1.8|2.9|1.5|2|3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3.1|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|2.9|3|1.3|1.9|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1|3.3|1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5|1.5|0.9|1.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2|7.8|5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1.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6|36.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9|6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1.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6|1.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1.8|12.5|1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9|0.8|0.7|0.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3|4.4|10.5|2.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|3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6|2.4|11.4|4.1|0.8|0.7|0.9|4.2|2.7|1.4|2.8|0.8|0.7|4.5|4.5|0.9|1.2|1.9|6.8|1.1|19.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3|1.2|1.6|2.1|0.9|0.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1|0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4|1.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1|1.4|1|1.2|1.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8.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5|1.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|0.9|1|3.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0.7|0.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6|4.8|1.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9|1.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2.1|1.9|1.9|2.1|1.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8|0.8|1.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0.7|3.9|2.9|2.8|2|3.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5|4|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5|2.2|2.4|2.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9|1.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|2.7|2.2|1.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|12.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|0.8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0.8|0.7|0.4|0.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2.3|0.9|0.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0.8|0.5|0.6|0.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9|2.9|1.1|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|2|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3.7|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4|3.9|2.1|5.4|2.3|4.8|5.2|3.6"/>
</p:tagLst>
</file>

<file path=ppt/theme/theme1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1910</Words>
  <Application>Microsoft Office PowerPoint</Application>
  <PresentationFormat>Bildschirmpräsentation (4:3)</PresentationFormat>
  <Paragraphs>516</Paragraphs>
  <Slides>148</Slides>
  <Notes>33</Notes>
  <HiddenSlides>0</HiddenSlides>
  <MMClips>3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148</vt:i4>
      </vt:variant>
    </vt:vector>
  </HeadingPairs>
  <TitlesOfParts>
    <vt:vector size="155" baseType="lpstr">
      <vt:lpstr>Arial</vt:lpstr>
      <vt:lpstr>Arial Rounded MT Bold</vt:lpstr>
      <vt:lpstr>Times New Roman</vt:lpstr>
      <vt:lpstr>Wingdings</vt:lpstr>
      <vt:lpstr>1_Standarddesign</vt:lpstr>
      <vt:lpstr>2_Standarddesign</vt:lpstr>
      <vt:lpstr>Acrobat Document</vt:lpstr>
      <vt:lpstr>PowerPoint-Präsentation</vt:lpstr>
      <vt:lpstr>Klima-Wandel  &amp; Städtebau</vt:lpstr>
      <vt:lpstr>Wer ist Paul Bossert?</vt:lpstr>
      <vt:lpstr>Die 3 Grundbedürfnisse der Menschen</vt:lpstr>
      <vt:lpstr>Behausungen bauen als Reaktion auf das Wetter:</vt:lpstr>
      <vt:lpstr>… und diese Behausungen bestehen meistens nur aus:</vt:lpstr>
      <vt:lpstr>PowerPoint-Präsentation</vt:lpstr>
      <vt:lpstr>PowerPoint-Präsentation</vt:lpstr>
      <vt:lpstr>… wieder  sehr heiss in Ägypten !</vt:lpstr>
      <vt:lpstr>Tempel mit Lotos-Säulen</vt:lpstr>
      <vt:lpstr>heisser RAMSES !</vt:lpstr>
      <vt:lpstr>PowerPoint-Präsentation</vt:lpstr>
      <vt:lpstr>Colloseum in ROM 72 bis 80 n. Chr.</vt:lpstr>
      <vt:lpstr>z.B. in OSTIA antica  300 n. Chr.</vt:lpstr>
      <vt:lpstr>PowerPoint-Präsentation</vt:lpstr>
      <vt:lpstr>… dicke Wände</vt:lpstr>
      <vt:lpstr> …hohe Räume</vt:lpstr>
      <vt:lpstr>… massive Konstruktionen</vt:lpstr>
      <vt:lpstr>… imposante Gebäude</vt:lpstr>
      <vt:lpstr>PowerPoint-Präsentation</vt:lpstr>
      <vt:lpstr>Zunfthaus zu Spinnwettern in Basel</vt:lpstr>
      <vt:lpstr>Zunftwappen der Spinnwettern</vt:lpstr>
      <vt:lpstr>1291 im August, Bundesbrief der Eidgenossenschaft</vt:lpstr>
      <vt:lpstr>1303 Schneidergasse 22 </vt:lpstr>
      <vt:lpstr>  enge Gassen  </vt:lpstr>
      <vt:lpstr>Turbulenz durch Gebäudeversatz</vt:lpstr>
      <vt:lpstr>Gebäudeversatz an der Schneidergasse</vt:lpstr>
      <vt:lpstr>Schneidergasse archäologisch</vt:lpstr>
      <vt:lpstr>PowerPoint-Präsentation</vt:lpstr>
      <vt:lpstr>… die Wikinger verliessen Grönland im Jahr 1350 !</vt:lpstr>
      <vt:lpstr>… 1600 spielte man Eishockey auf den Grachten in Holland</vt:lpstr>
      <vt:lpstr>... 1677 ist die Themse bei London zugefroren</vt:lpstr>
      <vt:lpstr>… 1709 ist die Lagune von Venedig zugefroren</vt:lpstr>
      <vt:lpstr>PowerPoint-Präsentation</vt:lpstr>
      <vt:lpstr>Hafen der Insel Spetses bei Porto Heli, auf dem «Daumen» des Pelopones</vt:lpstr>
      <vt:lpstr>… wie baut man in heissen Ländern? Der Hafen von Spetses</vt:lpstr>
      <vt:lpstr>Haus aus Stein weiss gestrichen Türen und Fensterläden geschlossen</vt:lpstr>
      <vt:lpstr>Haus aus Stein weiss gestrichen Türen und Fensterläden werden geöffnet</vt:lpstr>
      <vt:lpstr>Haus aus Stein weiss gestrichen Türen und Fensterläden sind offen</vt:lpstr>
      <vt:lpstr>Der Hafen von Spetses</vt:lpstr>
      <vt:lpstr>Die neue Hafenverwaltung im Bau</vt:lpstr>
      <vt:lpstr>… ein Massiv-Bau !</vt:lpstr>
      <vt:lpstr>… die Wände sind ...</vt:lpstr>
      <vt:lpstr>… und was machen wir jetzt ?</vt:lpstr>
      <vt:lpstr>Energiewende in Deutschland</vt:lpstr>
      <vt:lpstr>Atomausstieg: wegen Fukushima</vt:lpstr>
      <vt:lpstr>Wer hat den CO2-Schwindel erfunden?</vt:lpstr>
      <vt:lpstr>PowerPoint-Präsentation</vt:lpstr>
      <vt:lpstr>Das CO2-Märchen</vt:lpstr>
      <vt:lpstr>von Prof. Dr. Gerhard Gerlich und Dr. Ralf Tscheuschner falsifiziert !</vt:lpstr>
      <vt:lpstr>PowerPoint-Präsentation</vt:lpstr>
      <vt:lpstr>PowerPoint-Präsentation</vt:lpstr>
      <vt:lpstr>…gemessen von MSU - Hadley</vt:lpstr>
      <vt:lpstr>PowerPoint-Präsentation</vt:lpstr>
      <vt:lpstr>… die Frage aller Fragen:</vt:lpstr>
      <vt:lpstr>… und die Schweiz macht statt Klimaschutz …</vt:lpstr>
      <vt:lpstr>PowerPoint-Präsentation</vt:lpstr>
      <vt:lpstr>PowerPoint-Präsentation</vt:lpstr>
      <vt:lpstr>Energie-Effizienz mit der EnEV</vt:lpstr>
      <vt:lpstr>PowerPoint-Präsentation</vt:lpstr>
      <vt:lpstr>23. 9. 1996 … 2.0 Billonen € hätte man sparen können!</vt:lpstr>
      <vt:lpstr>25. Juni 1997 Petitionsschrift Nr. 5-13-25-751-027886</vt:lpstr>
      <vt:lpstr>… und wie steht es mit der Energie-Effizienz von Aussenwärmedämmungen ?</vt:lpstr>
      <vt:lpstr>PowerPoint-Präsentation</vt:lpstr>
      <vt:lpstr>Versuch in Holzkirchen FhG </vt:lpstr>
      <vt:lpstr>Das Ergebnis von 1983</vt:lpstr>
      <vt:lpstr>PowerPoint-Präsentation</vt:lpstr>
      <vt:lpstr>PowerPoint-Präsentation</vt:lpstr>
      <vt:lpstr>Ein genialer Satz:</vt:lpstr>
      <vt:lpstr>… und wie steht es mit dem Brandrisiko 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Lehrsatz:</vt:lpstr>
      <vt:lpstr>… dann gibt es noch das Schallrisiko!</vt:lpstr>
      <vt:lpstr>PowerPoint-Präsentation</vt:lpstr>
      <vt:lpstr>Alles Quatsch oder was?</vt:lpstr>
      <vt:lpstr>PowerPoint-Präsentation</vt:lpstr>
      <vt:lpstr>PowerPoint-Präsentation</vt:lpstr>
      <vt:lpstr>Kernpunkt meiner Aussage ist:</vt:lpstr>
      <vt:lpstr>… hier die Beweise:</vt:lpstr>
      <vt:lpstr>Die Energiekrise von 1925</vt:lpstr>
      <vt:lpstr>Gesundheitsingenieur Heft 21, 1923</vt:lpstr>
      <vt:lpstr>1895 wurde die Warmwasser- Pumpenheizung erfunden.</vt:lpstr>
      <vt:lpstr>PowerPoint-Präsentation</vt:lpstr>
      <vt:lpstr>PowerPoint-Präsentation</vt:lpstr>
      <vt:lpstr>… nach Standard-Schema</vt:lpstr>
      <vt:lpstr>PowerPoint-Präsentation</vt:lpstr>
      <vt:lpstr>PowerPoint-Präsentation</vt:lpstr>
      <vt:lpstr>Die Energie-Kennziffer</vt:lpstr>
      <vt:lpstr>Umrechnung der E-Kennziffer</vt:lpstr>
      <vt:lpstr>Die spezifische Verbrauchs-Leistung von  1927  betrug</vt:lpstr>
      <vt:lpstr>Was sagt diese Kennziffer aus?</vt:lpstr>
      <vt:lpstr>und dann …?</vt:lpstr>
      <vt:lpstr>... ein Beispiel:</vt:lpstr>
      <vt:lpstr>Frage:</vt:lpstr>
      <vt:lpstr>eine EVA für das BBL (AFB)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… z.B. das 4-Stein-Mauerwerk</vt:lpstr>
      <vt:lpstr>PowerPoint-Präsentation</vt:lpstr>
      <vt:lpstr>U-Wert und Wärmespeicherung</vt:lpstr>
      <vt:lpstr>PowerPoint-Präsentation</vt:lpstr>
      <vt:lpstr>PowerPoint-Präsentation</vt:lpstr>
      <vt:lpstr>Erneuerbare Energie</vt:lpstr>
      <vt:lpstr>… z.B. mit Solar-Thermie</vt:lpstr>
      <vt:lpstr>Solarkollektor im Schaufenster</vt:lpstr>
      <vt:lpstr>Kollektorschnitt mit Sonne: «Sonnenenergie ist Gratis-Energie»</vt:lpstr>
      <vt:lpstr>Solaranlage  mit TEA 1982 in Zürich Wittikon</vt:lpstr>
      <vt:lpstr>… marode Solaranlage: 1990 saniert und 1995 stillgelegt</vt:lpstr>
      <vt:lpstr>… Solaranlage 2006 abgebaut</vt:lpstr>
      <vt:lpstr>… die Rückbaukosten !</vt:lpstr>
      <vt:lpstr>ein Rest-Kollektoren wurden ...</vt:lpstr>
      <vt:lpstr>… eine Riesen-Solar-Anlage</vt:lpstr>
      <vt:lpstr>… Solar-Thermie für die Füchse!</vt:lpstr>
      <vt:lpstr>Geothermie</vt:lpstr>
      <vt:lpstr>… Staufen lässt Grüssen!</vt:lpstr>
      <vt:lpstr>… in Staufen wird umgegraben!</vt:lpstr>
      <vt:lpstr>Photovoltaik</vt:lpstr>
      <vt:lpstr>PowerPoint-Präsentation</vt:lpstr>
      <vt:lpstr>Was kostet der Strom  beim EKZ ?</vt:lpstr>
      <vt:lpstr>PowerPoint-Präsentation</vt:lpstr>
      <vt:lpstr>PowerPoint-Präsentation</vt:lpstr>
      <vt:lpstr>… wo steuern wir hin?</vt:lpstr>
      <vt:lpstr>PowerPoint-Präsentation</vt:lpstr>
      <vt:lpstr>PowerPoint-Präsentation</vt:lpstr>
    </vt:vector>
  </TitlesOfParts>
  <Company>Arch.- &amp; Ing.- Büro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Paul Bossert</dc:creator>
  <cp:lastModifiedBy>Paul Bossert</cp:lastModifiedBy>
  <cp:revision>659</cp:revision>
  <cp:lastPrinted>2016-05-19T07:29:55Z</cp:lastPrinted>
  <dcterms:created xsi:type="dcterms:W3CDTF">2006-03-26T18:03:56Z</dcterms:created>
  <dcterms:modified xsi:type="dcterms:W3CDTF">2016-05-19T07:31:04Z</dcterms:modified>
</cp:coreProperties>
</file>